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43.xml"/>
  <Override ContentType="application/vnd.openxmlformats-officedocument.presentationml.notesSlide+xml" PartName="/ppt/notesSlides/notesSlide151.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148.xml"/>
  <Override ContentType="application/vnd.openxmlformats-officedocument.presentationml.notesSlide+xml" PartName="/ppt/notesSlides/notesSlide39.xml"/>
  <Override ContentType="application/vnd.openxmlformats-officedocument.presentationml.notesSlide+xml" PartName="/ppt/notesSlides/notesSlide135.xml"/>
  <Override ContentType="application/vnd.openxmlformats-officedocument.presentationml.notesSlide+xml" PartName="/ppt/notesSlides/notesSlide137.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1.xml"/>
  <Override ContentType="application/vnd.openxmlformats-officedocument.presentationml.notesSlide+xml" PartName="/ppt/notesSlides/notesSlide153.xml"/>
  <Override ContentType="application/vnd.openxmlformats-officedocument.presentationml.notesSlide+xml" PartName="/ppt/notesSlides/notesSlide123.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150.xml"/>
  <Override ContentType="application/vnd.openxmlformats-officedocument.presentationml.notesSlide+xml" PartName="/ppt/notesSlides/notesSlide14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24.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52.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140.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149.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139.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1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128.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45.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48.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36.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141.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18.xml"/>
  <Override ContentType="application/vnd.openxmlformats-officedocument.presentationml.slide+xml" PartName="/ppt/slides/slide142.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152.xml"/>
  <Override ContentType="application/vnd.openxmlformats-officedocument.presentationml.slide+xml" PartName="/ppt/slides/slide125.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31.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31.xml"/>
  <Override ContentType="application/vnd.openxmlformats-officedocument.presentationml.slide+xml" PartName="/ppt/slides/slide127.xml"/>
  <Override ContentType="application/vnd.openxmlformats-officedocument.presentationml.slide+xml" PartName="/ppt/slides/slide146.xml"/>
  <Override ContentType="application/vnd.openxmlformats-officedocument.presentationml.slide+xml" PartName="/ppt/slides/slide150.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30.xml"/>
  <Override ContentType="application/vnd.openxmlformats-officedocument.presentationml.slide+xml" PartName="/ppt/slides/slide147.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11.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153.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149.xml"/>
  <Override ContentType="application/vnd.openxmlformats-officedocument.presentationml.slide+xml" PartName="/ppt/slides/slide49.xml"/>
  <Override ContentType="application/vnd.openxmlformats-officedocument.presentationml.slide+xml" PartName="/ppt/slides/slide124.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51.xml"/>
  <Override ContentType="application/vnd.openxmlformats-officedocument.presentationml.slide+xml" PartName="/ppt/slides/slide109.xml"/>
  <Override ContentType="application/vnd.openxmlformats-officedocument.presentationml.slide+xml" PartName="/ppt/slides/slide134.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43.xml"/>
  <Override ContentType="application/vnd.openxmlformats-officedocument.presentationml.slide+xml" PartName="/ppt/slides/slide117.xml"/>
  <Override ContentType="application/vnd.openxmlformats-officedocument.presentationml.slide+xml" PartName="/ppt/slides/slide145.xml"/>
  <Override ContentType="application/vnd.openxmlformats-officedocument.presentationml.slide+xml" PartName="/ppt/slides/slide132.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12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 id="349" r:id="rId99"/>
    <p:sldId id="350" r:id="rId100"/>
    <p:sldId id="351" r:id="rId101"/>
    <p:sldId id="352" r:id="rId102"/>
    <p:sldId id="353" r:id="rId103"/>
    <p:sldId id="354" r:id="rId104"/>
    <p:sldId id="355" r:id="rId105"/>
    <p:sldId id="356" r:id="rId106"/>
    <p:sldId id="357" r:id="rId107"/>
    <p:sldId id="358" r:id="rId108"/>
    <p:sldId id="359" r:id="rId109"/>
    <p:sldId id="360" r:id="rId110"/>
    <p:sldId id="361" r:id="rId111"/>
    <p:sldId id="362" r:id="rId112"/>
    <p:sldId id="363" r:id="rId113"/>
    <p:sldId id="364" r:id="rId114"/>
    <p:sldId id="365" r:id="rId115"/>
    <p:sldId id="366" r:id="rId116"/>
    <p:sldId id="367" r:id="rId117"/>
    <p:sldId id="368" r:id="rId118"/>
    <p:sldId id="369" r:id="rId119"/>
    <p:sldId id="370" r:id="rId120"/>
    <p:sldId id="371" r:id="rId121"/>
    <p:sldId id="372" r:id="rId122"/>
    <p:sldId id="373" r:id="rId123"/>
    <p:sldId id="374" r:id="rId124"/>
    <p:sldId id="375" r:id="rId125"/>
    <p:sldId id="376" r:id="rId126"/>
    <p:sldId id="377" r:id="rId127"/>
    <p:sldId id="378" r:id="rId128"/>
    <p:sldId id="379" r:id="rId129"/>
    <p:sldId id="380" r:id="rId130"/>
    <p:sldId id="381" r:id="rId131"/>
    <p:sldId id="382" r:id="rId132"/>
    <p:sldId id="383" r:id="rId133"/>
    <p:sldId id="384" r:id="rId134"/>
    <p:sldId id="385" r:id="rId135"/>
    <p:sldId id="386" r:id="rId136"/>
    <p:sldId id="387" r:id="rId137"/>
    <p:sldId id="388" r:id="rId138"/>
    <p:sldId id="389" r:id="rId139"/>
    <p:sldId id="390" r:id="rId140"/>
    <p:sldId id="391" r:id="rId141"/>
    <p:sldId id="392" r:id="rId142"/>
    <p:sldId id="393" r:id="rId143"/>
    <p:sldId id="394" r:id="rId144"/>
    <p:sldId id="395" r:id="rId145"/>
    <p:sldId id="396" r:id="rId146"/>
    <p:sldId id="397" r:id="rId147"/>
    <p:sldId id="398" r:id="rId148"/>
    <p:sldId id="399" r:id="rId149"/>
    <p:sldId id="400" r:id="rId150"/>
    <p:sldId id="401" r:id="rId151"/>
    <p:sldId id="402" r:id="rId152"/>
    <p:sldId id="403" r:id="rId153"/>
    <p:sldId id="404" r:id="rId154"/>
    <p:sldId id="405" r:id="rId155"/>
    <p:sldId id="406" r:id="rId156"/>
    <p:sldId id="407" r:id="rId157"/>
    <p:sldId id="408" r:id="rId158"/>
  </p:sldIdLst>
  <p:sldSz cy="5143500" cx="9144000"/>
  <p:notesSz cx="6858000" cy="9144000"/>
  <p:embeddedFontLst>
    <p:embeddedFont>
      <p:font typeface="Proxima Nova"/>
      <p:regular r:id="rId159"/>
      <p:bold r:id="rId160"/>
      <p:italic r:id="rId161"/>
      <p:boldItalic r:id="rId16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07" Type="http://schemas.openxmlformats.org/officeDocument/2006/relationships/slide" Target="slides/slide102.xml"/><Relationship Id="rId106" Type="http://schemas.openxmlformats.org/officeDocument/2006/relationships/slide" Target="slides/slide101.xml"/><Relationship Id="rId105" Type="http://schemas.openxmlformats.org/officeDocument/2006/relationships/slide" Target="slides/slide100.xml"/><Relationship Id="rId104" Type="http://schemas.openxmlformats.org/officeDocument/2006/relationships/slide" Target="slides/slide99.xml"/><Relationship Id="rId109" Type="http://schemas.openxmlformats.org/officeDocument/2006/relationships/slide" Target="slides/slide104.xml"/><Relationship Id="rId108" Type="http://schemas.openxmlformats.org/officeDocument/2006/relationships/slide" Target="slides/slide103.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103" Type="http://schemas.openxmlformats.org/officeDocument/2006/relationships/slide" Target="slides/slide98.xml"/><Relationship Id="rId102" Type="http://schemas.openxmlformats.org/officeDocument/2006/relationships/slide" Target="slides/slide97.xml"/><Relationship Id="rId101" Type="http://schemas.openxmlformats.org/officeDocument/2006/relationships/slide" Target="slides/slide96.xml"/><Relationship Id="rId100" Type="http://schemas.openxmlformats.org/officeDocument/2006/relationships/slide" Target="slides/slide95.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29" Type="http://schemas.openxmlformats.org/officeDocument/2006/relationships/slide" Target="slides/slide124.xml"/><Relationship Id="rId128" Type="http://schemas.openxmlformats.org/officeDocument/2006/relationships/slide" Target="slides/slide123.xml"/><Relationship Id="rId127" Type="http://schemas.openxmlformats.org/officeDocument/2006/relationships/slide" Target="slides/slide122.xml"/><Relationship Id="rId126" Type="http://schemas.openxmlformats.org/officeDocument/2006/relationships/slide" Target="slides/slide121.xml"/><Relationship Id="rId26" Type="http://schemas.openxmlformats.org/officeDocument/2006/relationships/slide" Target="slides/slide21.xml"/><Relationship Id="rId121" Type="http://schemas.openxmlformats.org/officeDocument/2006/relationships/slide" Target="slides/slide116.xml"/><Relationship Id="rId25" Type="http://schemas.openxmlformats.org/officeDocument/2006/relationships/slide" Target="slides/slide20.xml"/><Relationship Id="rId120" Type="http://schemas.openxmlformats.org/officeDocument/2006/relationships/slide" Target="slides/slide115.xml"/><Relationship Id="rId28" Type="http://schemas.openxmlformats.org/officeDocument/2006/relationships/slide" Target="slides/slide23.xml"/><Relationship Id="rId27" Type="http://schemas.openxmlformats.org/officeDocument/2006/relationships/slide" Target="slides/slide22.xml"/><Relationship Id="rId125" Type="http://schemas.openxmlformats.org/officeDocument/2006/relationships/slide" Target="slides/slide120.xml"/><Relationship Id="rId29" Type="http://schemas.openxmlformats.org/officeDocument/2006/relationships/slide" Target="slides/slide24.xml"/><Relationship Id="rId124" Type="http://schemas.openxmlformats.org/officeDocument/2006/relationships/slide" Target="slides/slide119.xml"/><Relationship Id="rId123" Type="http://schemas.openxmlformats.org/officeDocument/2006/relationships/slide" Target="slides/slide118.xml"/><Relationship Id="rId122" Type="http://schemas.openxmlformats.org/officeDocument/2006/relationships/slide" Target="slides/slide117.xml"/><Relationship Id="rId95" Type="http://schemas.openxmlformats.org/officeDocument/2006/relationships/slide" Target="slides/slide90.xml"/><Relationship Id="rId94" Type="http://schemas.openxmlformats.org/officeDocument/2006/relationships/slide" Target="slides/slide89.xml"/><Relationship Id="rId97" Type="http://schemas.openxmlformats.org/officeDocument/2006/relationships/slide" Target="slides/slide92.xml"/><Relationship Id="rId96" Type="http://schemas.openxmlformats.org/officeDocument/2006/relationships/slide" Target="slides/slide91.xml"/><Relationship Id="rId11" Type="http://schemas.openxmlformats.org/officeDocument/2006/relationships/slide" Target="slides/slide6.xml"/><Relationship Id="rId99" Type="http://schemas.openxmlformats.org/officeDocument/2006/relationships/slide" Target="slides/slide94.xml"/><Relationship Id="rId10" Type="http://schemas.openxmlformats.org/officeDocument/2006/relationships/slide" Target="slides/slide5.xml"/><Relationship Id="rId98" Type="http://schemas.openxmlformats.org/officeDocument/2006/relationships/slide" Target="slides/slide93.xml"/><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slide" Target="slides/slide86.xml"/><Relationship Id="rId90" Type="http://schemas.openxmlformats.org/officeDocument/2006/relationships/slide" Target="slides/slide85.xml"/><Relationship Id="rId93" Type="http://schemas.openxmlformats.org/officeDocument/2006/relationships/slide" Target="slides/slide88.xml"/><Relationship Id="rId92" Type="http://schemas.openxmlformats.org/officeDocument/2006/relationships/slide" Target="slides/slide87.xml"/><Relationship Id="rId118" Type="http://schemas.openxmlformats.org/officeDocument/2006/relationships/slide" Target="slides/slide113.xml"/><Relationship Id="rId117" Type="http://schemas.openxmlformats.org/officeDocument/2006/relationships/slide" Target="slides/slide112.xml"/><Relationship Id="rId116" Type="http://schemas.openxmlformats.org/officeDocument/2006/relationships/slide" Target="slides/slide111.xml"/><Relationship Id="rId115" Type="http://schemas.openxmlformats.org/officeDocument/2006/relationships/slide" Target="slides/slide110.xml"/><Relationship Id="rId119" Type="http://schemas.openxmlformats.org/officeDocument/2006/relationships/slide" Target="slides/slide114.xml"/><Relationship Id="rId15" Type="http://schemas.openxmlformats.org/officeDocument/2006/relationships/slide" Target="slides/slide10.xml"/><Relationship Id="rId110" Type="http://schemas.openxmlformats.org/officeDocument/2006/relationships/slide" Target="slides/slide105.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14" Type="http://schemas.openxmlformats.org/officeDocument/2006/relationships/slide" Target="slides/slide109.xml"/><Relationship Id="rId18" Type="http://schemas.openxmlformats.org/officeDocument/2006/relationships/slide" Target="slides/slide13.xml"/><Relationship Id="rId113" Type="http://schemas.openxmlformats.org/officeDocument/2006/relationships/slide" Target="slides/slide108.xml"/><Relationship Id="rId112" Type="http://schemas.openxmlformats.org/officeDocument/2006/relationships/slide" Target="slides/slide107.xml"/><Relationship Id="rId111" Type="http://schemas.openxmlformats.org/officeDocument/2006/relationships/slide" Target="slides/slide106.xml"/><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150" Type="http://schemas.openxmlformats.org/officeDocument/2006/relationships/slide" Target="slides/slide145.xml"/><Relationship Id="rId87" Type="http://schemas.openxmlformats.org/officeDocument/2006/relationships/slide" Target="slides/slide82.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149" Type="http://schemas.openxmlformats.org/officeDocument/2006/relationships/slide" Target="slides/slide144.xml"/><Relationship Id="rId4" Type="http://schemas.openxmlformats.org/officeDocument/2006/relationships/slideMaster" Target="slideMasters/slideMaster1.xml"/><Relationship Id="rId148" Type="http://schemas.openxmlformats.org/officeDocument/2006/relationships/slide" Target="slides/slide143.xml"/><Relationship Id="rId9" Type="http://schemas.openxmlformats.org/officeDocument/2006/relationships/slide" Target="slides/slide4.xml"/><Relationship Id="rId143" Type="http://schemas.openxmlformats.org/officeDocument/2006/relationships/slide" Target="slides/slide138.xml"/><Relationship Id="rId142" Type="http://schemas.openxmlformats.org/officeDocument/2006/relationships/slide" Target="slides/slide137.xml"/><Relationship Id="rId141" Type="http://schemas.openxmlformats.org/officeDocument/2006/relationships/slide" Target="slides/slide136.xml"/><Relationship Id="rId140" Type="http://schemas.openxmlformats.org/officeDocument/2006/relationships/slide" Target="slides/slide135.xml"/><Relationship Id="rId5" Type="http://schemas.openxmlformats.org/officeDocument/2006/relationships/notesMaster" Target="notesMasters/notesMaster1.xml"/><Relationship Id="rId147" Type="http://schemas.openxmlformats.org/officeDocument/2006/relationships/slide" Target="slides/slide142.xml"/><Relationship Id="rId6" Type="http://schemas.openxmlformats.org/officeDocument/2006/relationships/slide" Target="slides/slide1.xml"/><Relationship Id="rId146" Type="http://schemas.openxmlformats.org/officeDocument/2006/relationships/slide" Target="slides/slide141.xml"/><Relationship Id="rId7" Type="http://schemas.openxmlformats.org/officeDocument/2006/relationships/slide" Target="slides/slide2.xml"/><Relationship Id="rId145" Type="http://schemas.openxmlformats.org/officeDocument/2006/relationships/slide" Target="slides/slide140.xml"/><Relationship Id="rId8" Type="http://schemas.openxmlformats.org/officeDocument/2006/relationships/slide" Target="slides/slide3.xml"/><Relationship Id="rId144" Type="http://schemas.openxmlformats.org/officeDocument/2006/relationships/slide" Target="slides/slide139.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139" Type="http://schemas.openxmlformats.org/officeDocument/2006/relationships/slide" Target="slides/slide134.xml"/><Relationship Id="rId138" Type="http://schemas.openxmlformats.org/officeDocument/2006/relationships/slide" Target="slides/slide133.xml"/><Relationship Id="rId137" Type="http://schemas.openxmlformats.org/officeDocument/2006/relationships/slide" Target="slides/slide132.xml"/><Relationship Id="rId132" Type="http://schemas.openxmlformats.org/officeDocument/2006/relationships/slide" Target="slides/slide127.xml"/><Relationship Id="rId131" Type="http://schemas.openxmlformats.org/officeDocument/2006/relationships/slide" Target="slides/slide126.xml"/><Relationship Id="rId130" Type="http://schemas.openxmlformats.org/officeDocument/2006/relationships/slide" Target="slides/slide125.xml"/><Relationship Id="rId136" Type="http://schemas.openxmlformats.org/officeDocument/2006/relationships/slide" Target="slides/slide131.xml"/><Relationship Id="rId135" Type="http://schemas.openxmlformats.org/officeDocument/2006/relationships/slide" Target="slides/slide130.xml"/><Relationship Id="rId134" Type="http://schemas.openxmlformats.org/officeDocument/2006/relationships/slide" Target="slides/slide129.xml"/><Relationship Id="rId133" Type="http://schemas.openxmlformats.org/officeDocument/2006/relationships/slide" Target="slides/slide128.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65" Type="http://schemas.openxmlformats.org/officeDocument/2006/relationships/slide" Target="slides/slide60.xml"/><Relationship Id="rId68" Type="http://schemas.openxmlformats.org/officeDocument/2006/relationships/slide" Target="slides/slide63.xml"/><Relationship Id="rId67" Type="http://schemas.openxmlformats.org/officeDocument/2006/relationships/slide" Target="slides/slide62.xml"/><Relationship Id="rId60" Type="http://schemas.openxmlformats.org/officeDocument/2006/relationships/slide" Target="slides/slide55.xml"/><Relationship Id="rId69" Type="http://schemas.openxmlformats.org/officeDocument/2006/relationships/slide" Target="slides/slide64.xml"/><Relationship Id="rId162" Type="http://schemas.openxmlformats.org/officeDocument/2006/relationships/font" Target="fonts/ProximaNova-boldItalic.fntdata"/><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161" Type="http://schemas.openxmlformats.org/officeDocument/2006/relationships/font" Target="fonts/ProximaNova-italic.fntdata"/><Relationship Id="rId54" Type="http://schemas.openxmlformats.org/officeDocument/2006/relationships/slide" Target="slides/slide49.xml"/><Relationship Id="rId160" Type="http://schemas.openxmlformats.org/officeDocument/2006/relationships/font" Target="fonts/ProximaNova-bold.fntdata"/><Relationship Id="rId57" Type="http://schemas.openxmlformats.org/officeDocument/2006/relationships/slide" Target="slides/slide52.xml"/><Relationship Id="rId56" Type="http://schemas.openxmlformats.org/officeDocument/2006/relationships/slide" Target="slides/slide51.xml"/><Relationship Id="rId159" Type="http://schemas.openxmlformats.org/officeDocument/2006/relationships/font" Target="fonts/ProximaNova-regular.fntdata"/><Relationship Id="rId59" Type="http://schemas.openxmlformats.org/officeDocument/2006/relationships/slide" Target="slides/slide54.xml"/><Relationship Id="rId154" Type="http://schemas.openxmlformats.org/officeDocument/2006/relationships/slide" Target="slides/slide149.xml"/><Relationship Id="rId58" Type="http://schemas.openxmlformats.org/officeDocument/2006/relationships/slide" Target="slides/slide53.xml"/><Relationship Id="rId153" Type="http://schemas.openxmlformats.org/officeDocument/2006/relationships/slide" Target="slides/slide148.xml"/><Relationship Id="rId152" Type="http://schemas.openxmlformats.org/officeDocument/2006/relationships/slide" Target="slides/slide147.xml"/><Relationship Id="rId151" Type="http://schemas.openxmlformats.org/officeDocument/2006/relationships/slide" Target="slides/slide146.xml"/><Relationship Id="rId158" Type="http://schemas.openxmlformats.org/officeDocument/2006/relationships/slide" Target="slides/slide153.xml"/><Relationship Id="rId157" Type="http://schemas.openxmlformats.org/officeDocument/2006/relationships/slide" Target="slides/slide152.xml"/><Relationship Id="rId156" Type="http://schemas.openxmlformats.org/officeDocument/2006/relationships/slide" Target="slides/slide151.xml"/><Relationship Id="rId155" Type="http://schemas.openxmlformats.org/officeDocument/2006/relationships/slide" Target="slides/slide15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 name="Shape 55"/>
        <p:cNvGrpSpPr/>
        <p:nvPr/>
      </p:nvGrpSpPr>
      <p:grpSpPr>
        <a:xfrm>
          <a:off x="0" y="0"/>
          <a:ext cx="0" cy="0"/>
          <a:chOff x="0" y="0"/>
          <a:chExt cx="0" cy="0"/>
        </a:xfrm>
      </p:grpSpPr>
      <p:sp>
        <p:nvSpPr>
          <p:cNvPr id="56" name="Google Shape;5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 name="Shape 112"/>
        <p:cNvGrpSpPr/>
        <p:nvPr/>
      </p:nvGrpSpPr>
      <p:grpSpPr>
        <a:xfrm>
          <a:off x="0" y="0"/>
          <a:ext cx="0" cy="0"/>
          <a:chOff x="0" y="0"/>
          <a:chExt cx="0" cy="0"/>
        </a:xfrm>
      </p:grpSpPr>
      <p:sp>
        <p:nvSpPr>
          <p:cNvPr id="113" name="Google Shape;113;g43308ad999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43308ad999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7" name="Shape 697"/>
        <p:cNvGrpSpPr/>
        <p:nvPr/>
      </p:nvGrpSpPr>
      <p:grpSpPr>
        <a:xfrm>
          <a:off x="0" y="0"/>
          <a:ext cx="0" cy="0"/>
          <a:chOff x="0" y="0"/>
          <a:chExt cx="0" cy="0"/>
        </a:xfrm>
      </p:grpSpPr>
      <p:sp>
        <p:nvSpPr>
          <p:cNvPr id="698" name="Google Shape;698;g4392a002b5_2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9" name="Google Shape;699;g4392a002b5_2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4" name="Shape 704"/>
        <p:cNvGrpSpPr/>
        <p:nvPr/>
      </p:nvGrpSpPr>
      <p:grpSpPr>
        <a:xfrm>
          <a:off x="0" y="0"/>
          <a:ext cx="0" cy="0"/>
          <a:chOff x="0" y="0"/>
          <a:chExt cx="0" cy="0"/>
        </a:xfrm>
      </p:grpSpPr>
      <p:sp>
        <p:nvSpPr>
          <p:cNvPr id="705" name="Google Shape;705;g4392a002b5_2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6" name="Google Shape;706;g4392a002b5_2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1" name="Shape 711"/>
        <p:cNvGrpSpPr/>
        <p:nvPr/>
      </p:nvGrpSpPr>
      <p:grpSpPr>
        <a:xfrm>
          <a:off x="0" y="0"/>
          <a:ext cx="0" cy="0"/>
          <a:chOff x="0" y="0"/>
          <a:chExt cx="0" cy="0"/>
        </a:xfrm>
      </p:grpSpPr>
      <p:sp>
        <p:nvSpPr>
          <p:cNvPr id="712" name="Google Shape;712;g3fbfabc9c3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3" name="Google Shape;713;g3fbfabc9c3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6" name="Shape 716"/>
        <p:cNvGrpSpPr/>
        <p:nvPr/>
      </p:nvGrpSpPr>
      <p:grpSpPr>
        <a:xfrm>
          <a:off x="0" y="0"/>
          <a:ext cx="0" cy="0"/>
          <a:chOff x="0" y="0"/>
          <a:chExt cx="0" cy="0"/>
        </a:xfrm>
      </p:grpSpPr>
      <p:sp>
        <p:nvSpPr>
          <p:cNvPr id="717" name="Google Shape;717;g41e8d049ab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8" name="Google Shape;718;g41e8d049ab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2" name="Shape 722"/>
        <p:cNvGrpSpPr/>
        <p:nvPr/>
      </p:nvGrpSpPr>
      <p:grpSpPr>
        <a:xfrm>
          <a:off x="0" y="0"/>
          <a:ext cx="0" cy="0"/>
          <a:chOff x="0" y="0"/>
          <a:chExt cx="0" cy="0"/>
        </a:xfrm>
      </p:grpSpPr>
      <p:sp>
        <p:nvSpPr>
          <p:cNvPr id="723" name="Google Shape;723;g42ecb8ec37_1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4" name="Google Shape;724;g42ecb8ec37_1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8" name="Shape 728"/>
        <p:cNvGrpSpPr/>
        <p:nvPr/>
      </p:nvGrpSpPr>
      <p:grpSpPr>
        <a:xfrm>
          <a:off x="0" y="0"/>
          <a:ext cx="0" cy="0"/>
          <a:chOff x="0" y="0"/>
          <a:chExt cx="0" cy="0"/>
        </a:xfrm>
      </p:grpSpPr>
      <p:sp>
        <p:nvSpPr>
          <p:cNvPr id="729" name="Google Shape;729;g41e8d049ab_1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0" name="Google Shape;730;g41e8d049ab_1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4" name="Shape 734"/>
        <p:cNvGrpSpPr/>
        <p:nvPr/>
      </p:nvGrpSpPr>
      <p:grpSpPr>
        <a:xfrm>
          <a:off x="0" y="0"/>
          <a:ext cx="0" cy="0"/>
          <a:chOff x="0" y="0"/>
          <a:chExt cx="0" cy="0"/>
        </a:xfrm>
      </p:grpSpPr>
      <p:sp>
        <p:nvSpPr>
          <p:cNvPr id="735" name="Google Shape;735;g41e8d049ab_1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6" name="Google Shape;736;g41e8d049ab_1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0" name="Shape 740"/>
        <p:cNvGrpSpPr/>
        <p:nvPr/>
      </p:nvGrpSpPr>
      <p:grpSpPr>
        <a:xfrm>
          <a:off x="0" y="0"/>
          <a:ext cx="0" cy="0"/>
          <a:chOff x="0" y="0"/>
          <a:chExt cx="0" cy="0"/>
        </a:xfrm>
      </p:grpSpPr>
      <p:sp>
        <p:nvSpPr>
          <p:cNvPr id="741" name="Google Shape;741;g4392a002b5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2" name="Google Shape;742;g4392a002b5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7" name="Shape 747"/>
        <p:cNvGrpSpPr/>
        <p:nvPr/>
      </p:nvGrpSpPr>
      <p:grpSpPr>
        <a:xfrm>
          <a:off x="0" y="0"/>
          <a:ext cx="0" cy="0"/>
          <a:chOff x="0" y="0"/>
          <a:chExt cx="0" cy="0"/>
        </a:xfrm>
      </p:grpSpPr>
      <p:sp>
        <p:nvSpPr>
          <p:cNvPr id="748" name="Google Shape;748;g4392a002b5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9" name="Google Shape;749;g4392a002b5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5" name="Shape 755"/>
        <p:cNvGrpSpPr/>
        <p:nvPr/>
      </p:nvGrpSpPr>
      <p:grpSpPr>
        <a:xfrm>
          <a:off x="0" y="0"/>
          <a:ext cx="0" cy="0"/>
          <a:chOff x="0" y="0"/>
          <a:chExt cx="0" cy="0"/>
        </a:xfrm>
      </p:grpSpPr>
      <p:sp>
        <p:nvSpPr>
          <p:cNvPr id="756" name="Google Shape;756;g4392a002b5_2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7" name="Google Shape;757;g4392a002b5_2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 name="Shape 118"/>
        <p:cNvGrpSpPr/>
        <p:nvPr/>
      </p:nvGrpSpPr>
      <p:grpSpPr>
        <a:xfrm>
          <a:off x="0" y="0"/>
          <a:ext cx="0" cy="0"/>
          <a:chOff x="0" y="0"/>
          <a:chExt cx="0" cy="0"/>
        </a:xfrm>
      </p:grpSpPr>
      <p:sp>
        <p:nvSpPr>
          <p:cNvPr id="119" name="Google Shape;119;g43308ad999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43308ad999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4" name="Shape 764"/>
        <p:cNvGrpSpPr/>
        <p:nvPr/>
      </p:nvGrpSpPr>
      <p:grpSpPr>
        <a:xfrm>
          <a:off x="0" y="0"/>
          <a:ext cx="0" cy="0"/>
          <a:chOff x="0" y="0"/>
          <a:chExt cx="0" cy="0"/>
        </a:xfrm>
      </p:grpSpPr>
      <p:sp>
        <p:nvSpPr>
          <p:cNvPr id="765" name="Google Shape;765;g4392a002b5_2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6" name="Google Shape;766;g4392a002b5_2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2" name="Shape 772"/>
        <p:cNvGrpSpPr/>
        <p:nvPr/>
      </p:nvGrpSpPr>
      <p:grpSpPr>
        <a:xfrm>
          <a:off x="0" y="0"/>
          <a:ext cx="0" cy="0"/>
          <a:chOff x="0" y="0"/>
          <a:chExt cx="0" cy="0"/>
        </a:xfrm>
      </p:grpSpPr>
      <p:sp>
        <p:nvSpPr>
          <p:cNvPr id="773" name="Google Shape;773;g3fbfabc9c3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4" name="Google Shape;774;g3fbfabc9c3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7" name="Shape 777"/>
        <p:cNvGrpSpPr/>
        <p:nvPr/>
      </p:nvGrpSpPr>
      <p:grpSpPr>
        <a:xfrm>
          <a:off x="0" y="0"/>
          <a:ext cx="0" cy="0"/>
          <a:chOff x="0" y="0"/>
          <a:chExt cx="0" cy="0"/>
        </a:xfrm>
      </p:grpSpPr>
      <p:sp>
        <p:nvSpPr>
          <p:cNvPr id="778" name="Google Shape;778;g40a297caaa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9" name="Google Shape;779;g40a297caaa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3" name="Shape 783"/>
        <p:cNvGrpSpPr/>
        <p:nvPr/>
      </p:nvGrpSpPr>
      <p:grpSpPr>
        <a:xfrm>
          <a:off x="0" y="0"/>
          <a:ext cx="0" cy="0"/>
          <a:chOff x="0" y="0"/>
          <a:chExt cx="0" cy="0"/>
        </a:xfrm>
      </p:grpSpPr>
      <p:sp>
        <p:nvSpPr>
          <p:cNvPr id="784" name="Google Shape;784;g42ecb8ec37_1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5" name="Google Shape;785;g42ecb8ec37_1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9" name="Shape 789"/>
        <p:cNvGrpSpPr/>
        <p:nvPr/>
      </p:nvGrpSpPr>
      <p:grpSpPr>
        <a:xfrm>
          <a:off x="0" y="0"/>
          <a:ext cx="0" cy="0"/>
          <a:chOff x="0" y="0"/>
          <a:chExt cx="0" cy="0"/>
        </a:xfrm>
      </p:grpSpPr>
      <p:sp>
        <p:nvSpPr>
          <p:cNvPr id="790" name="Google Shape;790;g40a297caaa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1" name="Google Shape;791;g40a297caaa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5" name="Shape 795"/>
        <p:cNvGrpSpPr/>
        <p:nvPr/>
      </p:nvGrpSpPr>
      <p:grpSpPr>
        <a:xfrm>
          <a:off x="0" y="0"/>
          <a:ext cx="0" cy="0"/>
          <a:chOff x="0" y="0"/>
          <a:chExt cx="0" cy="0"/>
        </a:xfrm>
      </p:grpSpPr>
      <p:sp>
        <p:nvSpPr>
          <p:cNvPr id="796" name="Google Shape;796;g40a297caaa_1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7" name="Google Shape;797;g40a297caaa_1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1" name="Shape 801"/>
        <p:cNvGrpSpPr/>
        <p:nvPr/>
      </p:nvGrpSpPr>
      <p:grpSpPr>
        <a:xfrm>
          <a:off x="0" y="0"/>
          <a:ext cx="0" cy="0"/>
          <a:chOff x="0" y="0"/>
          <a:chExt cx="0" cy="0"/>
        </a:xfrm>
      </p:grpSpPr>
      <p:sp>
        <p:nvSpPr>
          <p:cNvPr id="802" name="Google Shape;802;g42ecb8ec37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3" name="Google Shape;803;g42ecb8ec37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7" name="Shape 807"/>
        <p:cNvGrpSpPr/>
        <p:nvPr/>
      </p:nvGrpSpPr>
      <p:grpSpPr>
        <a:xfrm>
          <a:off x="0" y="0"/>
          <a:ext cx="0" cy="0"/>
          <a:chOff x="0" y="0"/>
          <a:chExt cx="0" cy="0"/>
        </a:xfrm>
      </p:grpSpPr>
      <p:sp>
        <p:nvSpPr>
          <p:cNvPr id="808" name="Google Shape;808;g4392a002b5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9" name="Google Shape;809;g4392a002b5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4" name="Shape 814"/>
        <p:cNvGrpSpPr/>
        <p:nvPr/>
      </p:nvGrpSpPr>
      <p:grpSpPr>
        <a:xfrm>
          <a:off x="0" y="0"/>
          <a:ext cx="0" cy="0"/>
          <a:chOff x="0" y="0"/>
          <a:chExt cx="0" cy="0"/>
        </a:xfrm>
      </p:grpSpPr>
      <p:sp>
        <p:nvSpPr>
          <p:cNvPr id="815" name="Google Shape;815;g4392a002b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6" name="Google Shape;816;g4392a002b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2" name="Shape 822"/>
        <p:cNvGrpSpPr/>
        <p:nvPr/>
      </p:nvGrpSpPr>
      <p:grpSpPr>
        <a:xfrm>
          <a:off x="0" y="0"/>
          <a:ext cx="0" cy="0"/>
          <a:chOff x="0" y="0"/>
          <a:chExt cx="0" cy="0"/>
        </a:xfrm>
      </p:grpSpPr>
      <p:sp>
        <p:nvSpPr>
          <p:cNvPr id="823" name="Google Shape;823;g40a297caaa_1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4" name="Google Shape;824;g40a297caaa_1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 name="Shape 124"/>
        <p:cNvGrpSpPr/>
        <p:nvPr/>
      </p:nvGrpSpPr>
      <p:grpSpPr>
        <a:xfrm>
          <a:off x="0" y="0"/>
          <a:ext cx="0" cy="0"/>
          <a:chOff x="0" y="0"/>
          <a:chExt cx="0" cy="0"/>
        </a:xfrm>
      </p:grpSpPr>
      <p:sp>
        <p:nvSpPr>
          <p:cNvPr id="125" name="Google Shape;125;g40995df00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40995df00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8" name="Shape 828"/>
        <p:cNvGrpSpPr/>
        <p:nvPr/>
      </p:nvGrpSpPr>
      <p:grpSpPr>
        <a:xfrm>
          <a:off x="0" y="0"/>
          <a:ext cx="0" cy="0"/>
          <a:chOff x="0" y="0"/>
          <a:chExt cx="0" cy="0"/>
        </a:xfrm>
      </p:grpSpPr>
      <p:sp>
        <p:nvSpPr>
          <p:cNvPr id="829" name="Google Shape;829;g40a297caaa_1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0" name="Google Shape;830;g40a297caaa_1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4" name="Shape 834"/>
        <p:cNvGrpSpPr/>
        <p:nvPr/>
      </p:nvGrpSpPr>
      <p:grpSpPr>
        <a:xfrm>
          <a:off x="0" y="0"/>
          <a:ext cx="0" cy="0"/>
          <a:chOff x="0" y="0"/>
          <a:chExt cx="0" cy="0"/>
        </a:xfrm>
      </p:grpSpPr>
      <p:sp>
        <p:nvSpPr>
          <p:cNvPr id="835" name="Google Shape;835;g4392a002b5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6" name="Google Shape;836;g4392a002b5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1" name="Shape 841"/>
        <p:cNvGrpSpPr/>
        <p:nvPr/>
      </p:nvGrpSpPr>
      <p:grpSpPr>
        <a:xfrm>
          <a:off x="0" y="0"/>
          <a:ext cx="0" cy="0"/>
          <a:chOff x="0" y="0"/>
          <a:chExt cx="0" cy="0"/>
        </a:xfrm>
      </p:grpSpPr>
      <p:sp>
        <p:nvSpPr>
          <p:cNvPr id="842" name="Google Shape;842;g4392a002b5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3" name="Google Shape;843;g4392a002b5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8" name="Shape 848"/>
        <p:cNvGrpSpPr/>
        <p:nvPr/>
      </p:nvGrpSpPr>
      <p:grpSpPr>
        <a:xfrm>
          <a:off x="0" y="0"/>
          <a:ext cx="0" cy="0"/>
          <a:chOff x="0" y="0"/>
          <a:chExt cx="0" cy="0"/>
        </a:xfrm>
      </p:grpSpPr>
      <p:sp>
        <p:nvSpPr>
          <p:cNvPr id="849" name="Google Shape;849;g4392a002b5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0" name="Google Shape;850;g4392a002b5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6" name="Shape 856"/>
        <p:cNvGrpSpPr/>
        <p:nvPr/>
      </p:nvGrpSpPr>
      <p:grpSpPr>
        <a:xfrm>
          <a:off x="0" y="0"/>
          <a:ext cx="0" cy="0"/>
          <a:chOff x="0" y="0"/>
          <a:chExt cx="0" cy="0"/>
        </a:xfrm>
      </p:grpSpPr>
      <p:sp>
        <p:nvSpPr>
          <p:cNvPr id="857" name="Google Shape;857;g4392a002b5_2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8" name="Google Shape;858;g4392a002b5_2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3" name="Shape 863"/>
        <p:cNvGrpSpPr/>
        <p:nvPr/>
      </p:nvGrpSpPr>
      <p:grpSpPr>
        <a:xfrm>
          <a:off x="0" y="0"/>
          <a:ext cx="0" cy="0"/>
          <a:chOff x="0" y="0"/>
          <a:chExt cx="0" cy="0"/>
        </a:xfrm>
      </p:grpSpPr>
      <p:sp>
        <p:nvSpPr>
          <p:cNvPr id="864" name="Google Shape;864;g4392a002b5_2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5" name="Google Shape;865;g4392a002b5_2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0" name="Shape 870"/>
        <p:cNvGrpSpPr/>
        <p:nvPr/>
      </p:nvGrpSpPr>
      <p:grpSpPr>
        <a:xfrm>
          <a:off x="0" y="0"/>
          <a:ext cx="0" cy="0"/>
          <a:chOff x="0" y="0"/>
          <a:chExt cx="0" cy="0"/>
        </a:xfrm>
      </p:grpSpPr>
      <p:sp>
        <p:nvSpPr>
          <p:cNvPr id="871" name="Google Shape;871;g4392a002b5_2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2" name="Google Shape;872;g4392a002b5_2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7" name="Shape 877"/>
        <p:cNvGrpSpPr/>
        <p:nvPr/>
      </p:nvGrpSpPr>
      <p:grpSpPr>
        <a:xfrm>
          <a:off x="0" y="0"/>
          <a:ext cx="0" cy="0"/>
          <a:chOff x="0" y="0"/>
          <a:chExt cx="0" cy="0"/>
        </a:xfrm>
      </p:grpSpPr>
      <p:sp>
        <p:nvSpPr>
          <p:cNvPr id="878" name="Google Shape;878;g4392a002b5_2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9" name="Google Shape;879;g4392a002b5_2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4" name="Shape 884"/>
        <p:cNvGrpSpPr/>
        <p:nvPr/>
      </p:nvGrpSpPr>
      <p:grpSpPr>
        <a:xfrm>
          <a:off x="0" y="0"/>
          <a:ext cx="0" cy="0"/>
          <a:chOff x="0" y="0"/>
          <a:chExt cx="0" cy="0"/>
        </a:xfrm>
      </p:grpSpPr>
      <p:sp>
        <p:nvSpPr>
          <p:cNvPr id="885" name="Google Shape;885;g4392a002b5_2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6" name="Google Shape;886;g4392a002b5_2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1" name="Shape 891"/>
        <p:cNvGrpSpPr/>
        <p:nvPr/>
      </p:nvGrpSpPr>
      <p:grpSpPr>
        <a:xfrm>
          <a:off x="0" y="0"/>
          <a:ext cx="0" cy="0"/>
          <a:chOff x="0" y="0"/>
          <a:chExt cx="0" cy="0"/>
        </a:xfrm>
      </p:grpSpPr>
      <p:sp>
        <p:nvSpPr>
          <p:cNvPr id="892" name="Google Shape;892;g3fbfabc9c3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3" name="Google Shape;893;g3fbfabc9c3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 name="Shape 130"/>
        <p:cNvGrpSpPr/>
        <p:nvPr/>
      </p:nvGrpSpPr>
      <p:grpSpPr>
        <a:xfrm>
          <a:off x="0" y="0"/>
          <a:ext cx="0" cy="0"/>
          <a:chOff x="0" y="0"/>
          <a:chExt cx="0" cy="0"/>
        </a:xfrm>
      </p:grpSpPr>
      <p:sp>
        <p:nvSpPr>
          <p:cNvPr id="131" name="Google Shape;131;g4392a002b5_2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4392a002b5_2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6" name="Shape 896"/>
        <p:cNvGrpSpPr/>
        <p:nvPr/>
      </p:nvGrpSpPr>
      <p:grpSpPr>
        <a:xfrm>
          <a:off x="0" y="0"/>
          <a:ext cx="0" cy="0"/>
          <a:chOff x="0" y="0"/>
          <a:chExt cx="0" cy="0"/>
        </a:xfrm>
      </p:grpSpPr>
      <p:sp>
        <p:nvSpPr>
          <p:cNvPr id="897" name="Google Shape;897;g3fbfabc9c3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8" name="Google Shape;898;g3fbfabc9c3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2" name="Shape 902"/>
        <p:cNvGrpSpPr/>
        <p:nvPr/>
      </p:nvGrpSpPr>
      <p:grpSpPr>
        <a:xfrm>
          <a:off x="0" y="0"/>
          <a:ext cx="0" cy="0"/>
          <a:chOff x="0" y="0"/>
          <a:chExt cx="0" cy="0"/>
        </a:xfrm>
      </p:grpSpPr>
      <p:sp>
        <p:nvSpPr>
          <p:cNvPr id="903" name="Google Shape;903;g42ecb8ec37_1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4" name="Google Shape;904;g42ecb8ec37_1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8" name="Shape 908"/>
        <p:cNvGrpSpPr/>
        <p:nvPr/>
      </p:nvGrpSpPr>
      <p:grpSpPr>
        <a:xfrm>
          <a:off x="0" y="0"/>
          <a:ext cx="0" cy="0"/>
          <a:chOff x="0" y="0"/>
          <a:chExt cx="0" cy="0"/>
        </a:xfrm>
      </p:grpSpPr>
      <p:sp>
        <p:nvSpPr>
          <p:cNvPr id="909" name="Google Shape;909;g3fbfabc9c3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0" name="Google Shape;910;g3fbfabc9c3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4" name="Shape 914"/>
        <p:cNvGrpSpPr/>
        <p:nvPr/>
      </p:nvGrpSpPr>
      <p:grpSpPr>
        <a:xfrm>
          <a:off x="0" y="0"/>
          <a:ext cx="0" cy="0"/>
          <a:chOff x="0" y="0"/>
          <a:chExt cx="0" cy="0"/>
        </a:xfrm>
      </p:grpSpPr>
      <p:sp>
        <p:nvSpPr>
          <p:cNvPr id="915" name="Google Shape;915;g4392a002b5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6" name="Google Shape;916;g4392a002b5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2" name="Shape 922"/>
        <p:cNvGrpSpPr/>
        <p:nvPr/>
      </p:nvGrpSpPr>
      <p:grpSpPr>
        <a:xfrm>
          <a:off x="0" y="0"/>
          <a:ext cx="0" cy="0"/>
          <a:chOff x="0" y="0"/>
          <a:chExt cx="0" cy="0"/>
        </a:xfrm>
      </p:grpSpPr>
      <p:sp>
        <p:nvSpPr>
          <p:cNvPr id="923" name="Google Shape;923;g4392a002b5_2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4" name="Google Shape;924;g4392a002b5_2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1" name="Shape 931"/>
        <p:cNvGrpSpPr/>
        <p:nvPr/>
      </p:nvGrpSpPr>
      <p:grpSpPr>
        <a:xfrm>
          <a:off x="0" y="0"/>
          <a:ext cx="0" cy="0"/>
          <a:chOff x="0" y="0"/>
          <a:chExt cx="0" cy="0"/>
        </a:xfrm>
      </p:grpSpPr>
      <p:sp>
        <p:nvSpPr>
          <p:cNvPr id="932" name="Google Shape;932;g4392a002b5_2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3" name="Google Shape;933;g4392a002b5_2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8" name="Shape 938"/>
        <p:cNvGrpSpPr/>
        <p:nvPr/>
      </p:nvGrpSpPr>
      <p:grpSpPr>
        <a:xfrm>
          <a:off x="0" y="0"/>
          <a:ext cx="0" cy="0"/>
          <a:chOff x="0" y="0"/>
          <a:chExt cx="0" cy="0"/>
        </a:xfrm>
      </p:grpSpPr>
      <p:sp>
        <p:nvSpPr>
          <p:cNvPr id="939" name="Google Shape;939;g4392a002b5_2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0" name="Google Shape;940;g4392a002b5_2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6" name="Shape 946"/>
        <p:cNvGrpSpPr/>
        <p:nvPr/>
      </p:nvGrpSpPr>
      <p:grpSpPr>
        <a:xfrm>
          <a:off x="0" y="0"/>
          <a:ext cx="0" cy="0"/>
          <a:chOff x="0" y="0"/>
          <a:chExt cx="0" cy="0"/>
        </a:xfrm>
      </p:grpSpPr>
      <p:sp>
        <p:nvSpPr>
          <p:cNvPr id="947" name="Google Shape;947;g4392a002b5_2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8" name="Google Shape;948;g4392a002b5_2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3" name="Shape 953"/>
        <p:cNvGrpSpPr/>
        <p:nvPr/>
      </p:nvGrpSpPr>
      <p:grpSpPr>
        <a:xfrm>
          <a:off x="0" y="0"/>
          <a:ext cx="0" cy="0"/>
          <a:chOff x="0" y="0"/>
          <a:chExt cx="0" cy="0"/>
        </a:xfrm>
      </p:grpSpPr>
      <p:sp>
        <p:nvSpPr>
          <p:cNvPr id="954" name="Google Shape;954;g4392a002b5_2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5" name="Google Shape;955;g4392a002b5_2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9" name="Shape 959"/>
        <p:cNvGrpSpPr/>
        <p:nvPr/>
      </p:nvGrpSpPr>
      <p:grpSpPr>
        <a:xfrm>
          <a:off x="0" y="0"/>
          <a:ext cx="0" cy="0"/>
          <a:chOff x="0" y="0"/>
          <a:chExt cx="0" cy="0"/>
        </a:xfrm>
      </p:grpSpPr>
      <p:sp>
        <p:nvSpPr>
          <p:cNvPr id="960" name="Google Shape;960;g4392a002b5_2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1" name="Google Shape;961;g4392a002b5_2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 name="Shape 136"/>
        <p:cNvGrpSpPr/>
        <p:nvPr/>
      </p:nvGrpSpPr>
      <p:grpSpPr>
        <a:xfrm>
          <a:off x="0" y="0"/>
          <a:ext cx="0" cy="0"/>
          <a:chOff x="0" y="0"/>
          <a:chExt cx="0" cy="0"/>
        </a:xfrm>
      </p:grpSpPr>
      <p:sp>
        <p:nvSpPr>
          <p:cNvPr id="137" name="Google Shape;137;g3bafec7b2d_0_4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3bafec7b2d_0_4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6" name="Shape 966"/>
        <p:cNvGrpSpPr/>
        <p:nvPr/>
      </p:nvGrpSpPr>
      <p:grpSpPr>
        <a:xfrm>
          <a:off x="0" y="0"/>
          <a:ext cx="0" cy="0"/>
          <a:chOff x="0" y="0"/>
          <a:chExt cx="0" cy="0"/>
        </a:xfrm>
      </p:grpSpPr>
      <p:sp>
        <p:nvSpPr>
          <p:cNvPr id="967" name="Google Shape;967;g4392a002b5_2_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8" name="Google Shape;968;g4392a002b5_2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3" name="Shape 973"/>
        <p:cNvGrpSpPr/>
        <p:nvPr/>
      </p:nvGrpSpPr>
      <p:grpSpPr>
        <a:xfrm>
          <a:off x="0" y="0"/>
          <a:ext cx="0" cy="0"/>
          <a:chOff x="0" y="0"/>
          <a:chExt cx="0" cy="0"/>
        </a:xfrm>
      </p:grpSpPr>
      <p:sp>
        <p:nvSpPr>
          <p:cNvPr id="974" name="Google Shape;974;g4392a002b5_2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5" name="Google Shape;975;g4392a002b5_2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2" name="Shape 982"/>
        <p:cNvGrpSpPr/>
        <p:nvPr/>
      </p:nvGrpSpPr>
      <p:grpSpPr>
        <a:xfrm>
          <a:off x="0" y="0"/>
          <a:ext cx="0" cy="0"/>
          <a:chOff x="0" y="0"/>
          <a:chExt cx="0" cy="0"/>
        </a:xfrm>
      </p:grpSpPr>
      <p:sp>
        <p:nvSpPr>
          <p:cNvPr id="983" name="Google Shape;983;g3fbfabc9c3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4" name="Google Shape;984;g3fbfabc9c3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7" name="Shape 987"/>
        <p:cNvGrpSpPr/>
        <p:nvPr/>
      </p:nvGrpSpPr>
      <p:grpSpPr>
        <a:xfrm>
          <a:off x="0" y="0"/>
          <a:ext cx="0" cy="0"/>
          <a:chOff x="0" y="0"/>
          <a:chExt cx="0" cy="0"/>
        </a:xfrm>
      </p:grpSpPr>
      <p:sp>
        <p:nvSpPr>
          <p:cNvPr id="988" name="Google Shape;988;g3fbfabc9c3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9" name="Google Shape;989;g3fbfabc9c3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3" name="Shape 993"/>
        <p:cNvGrpSpPr/>
        <p:nvPr/>
      </p:nvGrpSpPr>
      <p:grpSpPr>
        <a:xfrm>
          <a:off x="0" y="0"/>
          <a:ext cx="0" cy="0"/>
          <a:chOff x="0" y="0"/>
          <a:chExt cx="0" cy="0"/>
        </a:xfrm>
      </p:grpSpPr>
      <p:sp>
        <p:nvSpPr>
          <p:cNvPr id="994" name="Google Shape;994;g42ecb8ec37_1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5" name="Google Shape;995;g42ecb8ec37_1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9" name="Shape 999"/>
        <p:cNvGrpSpPr/>
        <p:nvPr/>
      </p:nvGrpSpPr>
      <p:grpSpPr>
        <a:xfrm>
          <a:off x="0" y="0"/>
          <a:ext cx="0" cy="0"/>
          <a:chOff x="0" y="0"/>
          <a:chExt cx="0" cy="0"/>
        </a:xfrm>
      </p:grpSpPr>
      <p:sp>
        <p:nvSpPr>
          <p:cNvPr id="1000" name="Google Shape;1000;g3fbfabc9c3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1" name="Google Shape;1001;g3fbfabc9c3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5" name="Shape 1005"/>
        <p:cNvGrpSpPr/>
        <p:nvPr/>
      </p:nvGrpSpPr>
      <p:grpSpPr>
        <a:xfrm>
          <a:off x="0" y="0"/>
          <a:ext cx="0" cy="0"/>
          <a:chOff x="0" y="0"/>
          <a:chExt cx="0" cy="0"/>
        </a:xfrm>
      </p:grpSpPr>
      <p:sp>
        <p:nvSpPr>
          <p:cNvPr id="1006" name="Google Shape;1006;g4392a002b5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7" name="Google Shape;1007;g4392a002b5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2" name="Shape 1012"/>
        <p:cNvGrpSpPr/>
        <p:nvPr/>
      </p:nvGrpSpPr>
      <p:grpSpPr>
        <a:xfrm>
          <a:off x="0" y="0"/>
          <a:ext cx="0" cy="0"/>
          <a:chOff x="0" y="0"/>
          <a:chExt cx="0" cy="0"/>
        </a:xfrm>
      </p:grpSpPr>
      <p:sp>
        <p:nvSpPr>
          <p:cNvPr id="1013" name="Google Shape;1013;g3fbfabc9c3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4" name="Google Shape;1014;g3fbfabc9c3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7" name="Shape 1017"/>
        <p:cNvGrpSpPr/>
        <p:nvPr/>
      </p:nvGrpSpPr>
      <p:grpSpPr>
        <a:xfrm>
          <a:off x="0" y="0"/>
          <a:ext cx="0" cy="0"/>
          <a:chOff x="0" y="0"/>
          <a:chExt cx="0" cy="0"/>
        </a:xfrm>
      </p:grpSpPr>
      <p:sp>
        <p:nvSpPr>
          <p:cNvPr id="1018" name="Google Shape;1018;g4392a002b5_2_1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9" name="Google Shape;1019;g4392a002b5_2_1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3" name="Shape 1023"/>
        <p:cNvGrpSpPr/>
        <p:nvPr/>
      </p:nvGrpSpPr>
      <p:grpSpPr>
        <a:xfrm>
          <a:off x="0" y="0"/>
          <a:ext cx="0" cy="0"/>
          <a:chOff x="0" y="0"/>
          <a:chExt cx="0" cy="0"/>
        </a:xfrm>
      </p:grpSpPr>
      <p:sp>
        <p:nvSpPr>
          <p:cNvPr id="1024" name="Google Shape;1024;g4392a002b5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5" name="Google Shape;1025;g4392a002b5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3" name="Shape 143"/>
        <p:cNvGrpSpPr/>
        <p:nvPr/>
      </p:nvGrpSpPr>
      <p:grpSpPr>
        <a:xfrm>
          <a:off x="0" y="0"/>
          <a:ext cx="0" cy="0"/>
          <a:chOff x="0" y="0"/>
          <a:chExt cx="0" cy="0"/>
        </a:xfrm>
      </p:grpSpPr>
      <p:sp>
        <p:nvSpPr>
          <p:cNvPr id="144" name="Google Shape;144;g3bafec7b2d_0_4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3bafec7b2d_0_4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8" name="Shape 1028"/>
        <p:cNvGrpSpPr/>
        <p:nvPr/>
      </p:nvGrpSpPr>
      <p:grpSpPr>
        <a:xfrm>
          <a:off x="0" y="0"/>
          <a:ext cx="0" cy="0"/>
          <a:chOff x="0" y="0"/>
          <a:chExt cx="0" cy="0"/>
        </a:xfrm>
      </p:grpSpPr>
      <p:sp>
        <p:nvSpPr>
          <p:cNvPr id="1029" name="Google Shape;1029;g4392a002b5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0" name="Google Shape;1030;g4392a002b5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4" name="Shape 1034"/>
        <p:cNvGrpSpPr/>
        <p:nvPr/>
      </p:nvGrpSpPr>
      <p:grpSpPr>
        <a:xfrm>
          <a:off x="0" y="0"/>
          <a:ext cx="0" cy="0"/>
          <a:chOff x="0" y="0"/>
          <a:chExt cx="0" cy="0"/>
        </a:xfrm>
      </p:grpSpPr>
      <p:sp>
        <p:nvSpPr>
          <p:cNvPr id="1035" name="Google Shape;1035;g4392a002b5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6" name="Google Shape;1036;g4392a002b5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0" name="Shape 1040"/>
        <p:cNvGrpSpPr/>
        <p:nvPr/>
      </p:nvGrpSpPr>
      <p:grpSpPr>
        <a:xfrm>
          <a:off x="0" y="0"/>
          <a:ext cx="0" cy="0"/>
          <a:chOff x="0" y="0"/>
          <a:chExt cx="0" cy="0"/>
        </a:xfrm>
      </p:grpSpPr>
      <p:sp>
        <p:nvSpPr>
          <p:cNvPr id="1041" name="Google Shape;1041;g42ecb8ec37_1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2" name="Google Shape;1042;g42ecb8ec37_1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5" name="Shape 1045"/>
        <p:cNvGrpSpPr/>
        <p:nvPr/>
      </p:nvGrpSpPr>
      <p:grpSpPr>
        <a:xfrm>
          <a:off x="0" y="0"/>
          <a:ext cx="0" cy="0"/>
          <a:chOff x="0" y="0"/>
          <a:chExt cx="0" cy="0"/>
        </a:xfrm>
      </p:grpSpPr>
      <p:sp>
        <p:nvSpPr>
          <p:cNvPr id="1046" name="Google Shape;1046;g43c4fa378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7" name="Google Shape;1047;g43c4fa378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9" name="Shape 149"/>
        <p:cNvGrpSpPr/>
        <p:nvPr/>
      </p:nvGrpSpPr>
      <p:grpSpPr>
        <a:xfrm>
          <a:off x="0" y="0"/>
          <a:ext cx="0" cy="0"/>
          <a:chOff x="0" y="0"/>
          <a:chExt cx="0" cy="0"/>
        </a:xfrm>
      </p:grpSpPr>
      <p:sp>
        <p:nvSpPr>
          <p:cNvPr id="150" name="Google Shape;150;g3bafec7b2d_0_4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3bafec7b2d_0_4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5" name="Shape 155"/>
        <p:cNvGrpSpPr/>
        <p:nvPr/>
      </p:nvGrpSpPr>
      <p:grpSpPr>
        <a:xfrm>
          <a:off x="0" y="0"/>
          <a:ext cx="0" cy="0"/>
          <a:chOff x="0" y="0"/>
          <a:chExt cx="0" cy="0"/>
        </a:xfrm>
      </p:grpSpPr>
      <p:sp>
        <p:nvSpPr>
          <p:cNvPr id="156" name="Google Shape;156;g3fbfabc9c3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3fbfabc9c3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2" name="Shape 162"/>
        <p:cNvGrpSpPr/>
        <p:nvPr/>
      </p:nvGrpSpPr>
      <p:grpSpPr>
        <a:xfrm>
          <a:off x="0" y="0"/>
          <a:ext cx="0" cy="0"/>
          <a:chOff x="0" y="0"/>
          <a:chExt cx="0" cy="0"/>
        </a:xfrm>
      </p:grpSpPr>
      <p:sp>
        <p:nvSpPr>
          <p:cNvPr id="163" name="Google Shape;163;g4351cd20d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4351cd20d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9" name="Shape 169"/>
        <p:cNvGrpSpPr/>
        <p:nvPr/>
      </p:nvGrpSpPr>
      <p:grpSpPr>
        <a:xfrm>
          <a:off x="0" y="0"/>
          <a:ext cx="0" cy="0"/>
          <a:chOff x="0" y="0"/>
          <a:chExt cx="0" cy="0"/>
        </a:xfrm>
      </p:grpSpPr>
      <p:sp>
        <p:nvSpPr>
          <p:cNvPr id="170" name="Google Shape;170;g44834c394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44834c394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 name="Shape 61"/>
        <p:cNvGrpSpPr/>
        <p:nvPr/>
      </p:nvGrpSpPr>
      <p:grpSpPr>
        <a:xfrm>
          <a:off x="0" y="0"/>
          <a:ext cx="0" cy="0"/>
          <a:chOff x="0" y="0"/>
          <a:chExt cx="0" cy="0"/>
        </a:xfrm>
      </p:grpSpPr>
      <p:sp>
        <p:nvSpPr>
          <p:cNvPr id="62" name="Google Shape;62;g3bafec7b2d_0_4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3bafec7b2d_0_4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6" name="Shape 176"/>
        <p:cNvGrpSpPr/>
        <p:nvPr/>
      </p:nvGrpSpPr>
      <p:grpSpPr>
        <a:xfrm>
          <a:off x="0" y="0"/>
          <a:ext cx="0" cy="0"/>
          <a:chOff x="0" y="0"/>
          <a:chExt cx="0" cy="0"/>
        </a:xfrm>
      </p:grpSpPr>
      <p:sp>
        <p:nvSpPr>
          <p:cNvPr id="177" name="Google Shape;177;g3fbfabc9c3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3fbfabc9c3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1" name="Shape 181"/>
        <p:cNvGrpSpPr/>
        <p:nvPr/>
      </p:nvGrpSpPr>
      <p:grpSpPr>
        <a:xfrm>
          <a:off x="0" y="0"/>
          <a:ext cx="0" cy="0"/>
          <a:chOff x="0" y="0"/>
          <a:chExt cx="0" cy="0"/>
        </a:xfrm>
      </p:grpSpPr>
      <p:sp>
        <p:nvSpPr>
          <p:cNvPr id="182" name="Google Shape;182;g41e8d049a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41e8d049a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7" name="Shape 187"/>
        <p:cNvGrpSpPr/>
        <p:nvPr/>
      </p:nvGrpSpPr>
      <p:grpSpPr>
        <a:xfrm>
          <a:off x="0" y="0"/>
          <a:ext cx="0" cy="0"/>
          <a:chOff x="0" y="0"/>
          <a:chExt cx="0" cy="0"/>
        </a:xfrm>
      </p:grpSpPr>
      <p:sp>
        <p:nvSpPr>
          <p:cNvPr id="188" name="Google Shape;188;g3fdc000873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3fdc000873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Think of yourself as an FBI profiler but instead of serial killers… its apps and their developers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3" name="Shape 193"/>
        <p:cNvGrpSpPr/>
        <p:nvPr/>
      </p:nvGrpSpPr>
      <p:grpSpPr>
        <a:xfrm>
          <a:off x="0" y="0"/>
          <a:ext cx="0" cy="0"/>
          <a:chOff x="0" y="0"/>
          <a:chExt cx="0" cy="0"/>
        </a:xfrm>
      </p:grpSpPr>
      <p:sp>
        <p:nvSpPr>
          <p:cNvPr id="194" name="Google Shape;194;g3fdc000873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3fdc000873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9" name="Shape 199"/>
        <p:cNvGrpSpPr/>
        <p:nvPr/>
      </p:nvGrpSpPr>
      <p:grpSpPr>
        <a:xfrm>
          <a:off x="0" y="0"/>
          <a:ext cx="0" cy="0"/>
          <a:chOff x="0" y="0"/>
          <a:chExt cx="0" cy="0"/>
        </a:xfrm>
      </p:grpSpPr>
      <p:sp>
        <p:nvSpPr>
          <p:cNvPr id="200" name="Google Shape;200;g41e8d049ab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41e8d049ab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5" name="Shape 205"/>
        <p:cNvGrpSpPr/>
        <p:nvPr/>
      </p:nvGrpSpPr>
      <p:grpSpPr>
        <a:xfrm>
          <a:off x="0" y="0"/>
          <a:ext cx="0" cy="0"/>
          <a:chOff x="0" y="0"/>
          <a:chExt cx="0" cy="0"/>
        </a:xfrm>
      </p:grpSpPr>
      <p:sp>
        <p:nvSpPr>
          <p:cNvPr id="206" name="Google Shape;206;g42bb273de4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42bb273de4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3" name="Shape 213"/>
        <p:cNvGrpSpPr/>
        <p:nvPr/>
      </p:nvGrpSpPr>
      <p:grpSpPr>
        <a:xfrm>
          <a:off x="0" y="0"/>
          <a:ext cx="0" cy="0"/>
          <a:chOff x="0" y="0"/>
          <a:chExt cx="0" cy="0"/>
        </a:xfrm>
      </p:grpSpPr>
      <p:sp>
        <p:nvSpPr>
          <p:cNvPr id="214" name="Google Shape;214;g42ecb8ec37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42ecb8ec37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9" name="Shape 219"/>
        <p:cNvGrpSpPr/>
        <p:nvPr/>
      </p:nvGrpSpPr>
      <p:grpSpPr>
        <a:xfrm>
          <a:off x="0" y="0"/>
          <a:ext cx="0" cy="0"/>
          <a:chOff x="0" y="0"/>
          <a:chExt cx="0" cy="0"/>
        </a:xfrm>
      </p:grpSpPr>
      <p:sp>
        <p:nvSpPr>
          <p:cNvPr id="220" name="Google Shape;220;g43308ad999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43308ad999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4" name="Shape 224"/>
        <p:cNvGrpSpPr/>
        <p:nvPr/>
      </p:nvGrpSpPr>
      <p:grpSpPr>
        <a:xfrm>
          <a:off x="0" y="0"/>
          <a:ext cx="0" cy="0"/>
          <a:chOff x="0" y="0"/>
          <a:chExt cx="0" cy="0"/>
        </a:xfrm>
      </p:grpSpPr>
      <p:sp>
        <p:nvSpPr>
          <p:cNvPr id="225" name="Google Shape;225;g43308ad999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43308ad999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1" name="Shape 231"/>
        <p:cNvGrpSpPr/>
        <p:nvPr/>
      </p:nvGrpSpPr>
      <p:grpSpPr>
        <a:xfrm>
          <a:off x="0" y="0"/>
          <a:ext cx="0" cy="0"/>
          <a:chOff x="0" y="0"/>
          <a:chExt cx="0" cy="0"/>
        </a:xfrm>
      </p:grpSpPr>
      <p:sp>
        <p:nvSpPr>
          <p:cNvPr id="232" name="Google Shape;232;g43308ad999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43308ad999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 name="Shape 69"/>
        <p:cNvGrpSpPr/>
        <p:nvPr/>
      </p:nvGrpSpPr>
      <p:grpSpPr>
        <a:xfrm>
          <a:off x="0" y="0"/>
          <a:ext cx="0" cy="0"/>
          <a:chOff x="0" y="0"/>
          <a:chExt cx="0" cy="0"/>
        </a:xfrm>
      </p:grpSpPr>
      <p:sp>
        <p:nvSpPr>
          <p:cNvPr id="70" name="Google Shape;70;g41efeac66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41efeac66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8" name="Shape 238"/>
        <p:cNvGrpSpPr/>
        <p:nvPr/>
      </p:nvGrpSpPr>
      <p:grpSpPr>
        <a:xfrm>
          <a:off x="0" y="0"/>
          <a:ext cx="0" cy="0"/>
          <a:chOff x="0" y="0"/>
          <a:chExt cx="0" cy="0"/>
        </a:xfrm>
      </p:grpSpPr>
      <p:sp>
        <p:nvSpPr>
          <p:cNvPr id="239" name="Google Shape;239;g42ecb8ec37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42ecb8ec37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Review Keystone and Take Notes about its purpose</a:t>
            </a:r>
            <a:endParaRPr/>
          </a:p>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6" name="Shape 246"/>
        <p:cNvGrpSpPr/>
        <p:nvPr/>
      </p:nvGrpSpPr>
      <p:grpSpPr>
        <a:xfrm>
          <a:off x="0" y="0"/>
          <a:ext cx="0" cy="0"/>
          <a:chOff x="0" y="0"/>
          <a:chExt cx="0" cy="0"/>
        </a:xfrm>
      </p:grpSpPr>
      <p:sp>
        <p:nvSpPr>
          <p:cNvPr id="247" name="Google Shape;247;g43308ad999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43308ad999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3" name="Shape 253"/>
        <p:cNvGrpSpPr/>
        <p:nvPr/>
      </p:nvGrpSpPr>
      <p:grpSpPr>
        <a:xfrm>
          <a:off x="0" y="0"/>
          <a:ext cx="0" cy="0"/>
          <a:chOff x="0" y="0"/>
          <a:chExt cx="0" cy="0"/>
        </a:xfrm>
      </p:grpSpPr>
      <p:sp>
        <p:nvSpPr>
          <p:cNvPr id="254" name="Google Shape;254;g43308ad999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43308ad999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0" name="Shape 260"/>
        <p:cNvGrpSpPr/>
        <p:nvPr/>
      </p:nvGrpSpPr>
      <p:grpSpPr>
        <a:xfrm>
          <a:off x="0" y="0"/>
          <a:ext cx="0" cy="0"/>
          <a:chOff x="0" y="0"/>
          <a:chExt cx="0" cy="0"/>
        </a:xfrm>
      </p:grpSpPr>
      <p:sp>
        <p:nvSpPr>
          <p:cNvPr id="261" name="Google Shape;261;g3fbfabc9c3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3fbfabc9c3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5" name="Shape 265"/>
        <p:cNvGrpSpPr/>
        <p:nvPr/>
      </p:nvGrpSpPr>
      <p:grpSpPr>
        <a:xfrm>
          <a:off x="0" y="0"/>
          <a:ext cx="0" cy="0"/>
          <a:chOff x="0" y="0"/>
          <a:chExt cx="0" cy="0"/>
        </a:xfrm>
      </p:grpSpPr>
      <p:sp>
        <p:nvSpPr>
          <p:cNvPr id="266" name="Google Shape;266;g41e8d049ab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41e8d049ab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2" name="Shape 272"/>
        <p:cNvGrpSpPr/>
        <p:nvPr/>
      </p:nvGrpSpPr>
      <p:grpSpPr>
        <a:xfrm>
          <a:off x="0" y="0"/>
          <a:ext cx="0" cy="0"/>
          <a:chOff x="0" y="0"/>
          <a:chExt cx="0" cy="0"/>
        </a:xfrm>
      </p:grpSpPr>
      <p:sp>
        <p:nvSpPr>
          <p:cNvPr id="273" name="Google Shape;273;g42bb273de4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42bb273de4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8" name="Shape 278"/>
        <p:cNvGrpSpPr/>
        <p:nvPr/>
      </p:nvGrpSpPr>
      <p:grpSpPr>
        <a:xfrm>
          <a:off x="0" y="0"/>
          <a:ext cx="0" cy="0"/>
          <a:chOff x="0" y="0"/>
          <a:chExt cx="0" cy="0"/>
        </a:xfrm>
      </p:grpSpPr>
      <p:sp>
        <p:nvSpPr>
          <p:cNvPr id="279" name="Google Shape;279;g42ecb8ec37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42ecb8ec37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4" name="Shape 284"/>
        <p:cNvGrpSpPr/>
        <p:nvPr/>
      </p:nvGrpSpPr>
      <p:grpSpPr>
        <a:xfrm>
          <a:off x="0" y="0"/>
          <a:ext cx="0" cy="0"/>
          <a:chOff x="0" y="0"/>
          <a:chExt cx="0" cy="0"/>
        </a:xfrm>
      </p:grpSpPr>
      <p:sp>
        <p:nvSpPr>
          <p:cNvPr id="285" name="Google Shape;285;g42ecb8ec37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42ecb8ec37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9" name="Shape 289"/>
        <p:cNvGrpSpPr/>
        <p:nvPr/>
      </p:nvGrpSpPr>
      <p:grpSpPr>
        <a:xfrm>
          <a:off x="0" y="0"/>
          <a:ext cx="0" cy="0"/>
          <a:chOff x="0" y="0"/>
          <a:chExt cx="0" cy="0"/>
        </a:xfrm>
      </p:grpSpPr>
      <p:sp>
        <p:nvSpPr>
          <p:cNvPr id="290" name="Google Shape;290;g41e8d049ab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41e8d049ab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4" name="Shape 294"/>
        <p:cNvGrpSpPr/>
        <p:nvPr/>
      </p:nvGrpSpPr>
      <p:grpSpPr>
        <a:xfrm>
          <a:off x="0" y="0"/>
          <a:ext cx="0" cy="0"/>
          <a:chOff x="0" y="0"/>
          <a:chExt cx="0" cy="0"/>
        </a:xfrm>
      </p:grpSpPr>
      <p:sp>
        <p:nvSpPr>
          <p:cNvPr id="295" name="Google Shape;295;g41efeac661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41efeac661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 name="Shape 76"/>
        <p:cNvGrpSpPr/>
        <p:nvPr/>
      </p:nvGrpSpPr>
      <p:grpSpPr>
        <a:xfrm>
          <a:off x="0" y="0"/>
          <a:ext cx="0" cy="0"/>
          <a:chOff x="0" y="0"/>
          <a:chExt cx="0" cy="0"/>
        </a:xfrm>
      </p:grpSpPr>
      <p:sp>
        <p:nvSpPr>
          <p:cNvPr id="77" name="Google Shape;77;g4392a002b5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4392a002b5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9" name="Shape 299"/>
        <p:cNvGrpSpPr/>
        <p:nvPr/>
      </p:nvGrpSpPr>
      <p:grpSpPr>
        <a:xfrm>
          <a:off x="0" y="0"/>
          <a:ext cx="0" cy="0"/>
          <a:chOff x="0" y="0"/>
          <a:chExt cx="0" cy="0"/>
        </a:xfrm>
      </p:grpSpPr>
      <p:sp>
        <p:nvSpPr>
          <p:cNvPr id="300" name="Google Shape;300;g42bb273de4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42bb273de4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6" name="Shape 306"/>
        <p:cNvGrpSpPr/>
        <p:nvPr/>
      </p:nvGrpSpPr>
      <p:grpSpPr>
        <a:xfrm>
          <a:off x="0" y="0"/>
          <a:ext cx="0" cy="0"/>
          <a:chOff x="0" y="0"/>
          <a:chExt cx="0" cy="0"/>
        </a:xfrm>
      </p:grpSpPr>
      <p:sp>
        <p:nvSpPr>
          <p:cNvPr id="307" name="Google Shape;307;g42bb273de4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42bb273de4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3" name="Shape 313"/>
        <p:cNvGrpSpPr/>
        <p:nvPr/>
      </p:nvGrpSpPr>
      <p:grpSpPr>
        <a:xfrm>
          <a:off x="0" y="0"/>
          <a:ext cx="0" cy="0"/>
          <a:chOff x="0" y="0"/>
          <a:chExt cx="0" cy="0"/>
        </a:xfrm>
      </p:grpSpPr>
      <p:sp>
        <p:nvSpPr>
          <p:cNvPr id="314" name="Google Shape;314;g42bb273de4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42bb273de4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0" name="Shape 320"/>
        <p:cNvGrpSpPr/>
        <p:nvPr/>
      </p:nvGrpSpPr>
      <p:grpSpPr>
        <a:xfrm>
          <a:off x="0" y="0"/>
          <a:ext cx="0" cy="0"/>
          <a:chOff x="0" y="0"/>
          <a:chExt cx="0" cy="0"/>
        </a:xfrm>
      </p:grpSpPr>
      <p:sp>
        <p:nvSpPr>
          <p:cNvPr id="321" name="Google Shape;321;g42bb273de4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42bb273de4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6" name="Shape 326"/>
        <p:cNvGrpSpPr/>
        <p:nvPr/>
      </p:nvGrpSpPr>
      <p:grpSpPr>
        <a:xfrm>
          <a:off x="0" y="0"/>
          <a:ext cx="0" cy="0"/>
          <a:chOff x="0" y="0"/>
          <a:chExt cx="0" cy="0"/>
        </a:xfrm>
      </p:grpSpPr>
      <p:sp>
        <p:nvSpPr>
          <p:cNvPr id="327" name="Google Shape;327;g41efeac661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41efeac661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1" name="Shape 331"/>
        <p:cNvGrpSpPr/>
        <p:nvPr/>
      </p:nvGrpSpPr>
      <p:grpSpPr>
        <a:xfrm>
          <a:off x="0" y="0"/>
          <a:ext cx="0" cy="0"/>
          <a:chOff x="0" y="0"/>
          <a:chExt cx="0" cy="0"/>
        </a:xfrm>
      </p:grpSpPr>
      <p:sp>
        <p:nvSpPr>
          <p:cNvPr id="332" name="Google Shape;332;g4368359f82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4368359f82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7" name="Shape 337"/>
        <p:cNvGrpSpPr/>
        <p:nvPr/>
      </p:nvGrpSpPr>
      <p:grpSpPr>
        <a:xfrm>
          <a:off x="0" y="0"/>
          <a:ext cx="0" cy="0"/>
          <a:chOff x="0" y="0"/>
          <a:chExt cx="0" cy="0"/>
        </a:xfrm>
      </p:grpSpPr>
      <p:sp>
        <p:nvSpPr>
          <p:cNvPr id="338" name="Google Shape;338;g42ecb8ec3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42ecb8ec3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4" name="Shape 344"/>
        <p:cNvGrpSpPr/>
        <p:nvPr/>
      </p:nvGrpSpPr>
      <p:grpSpPr>
        <a:xfrm>
          <a:off x="0" y="0"/>
          <a:ext cx="0" cy="0"/>
          <a:chOff x="0" y="0"/>
          <a:chExt cx="0" cy="0"/>
        </a:xfrm>
      </p:grpSpPr>
      <p:sp>
        <p:nvSpPr>
          <p:cNvPr id="345" name="Google Shape;345;g42ecb8ec37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42ecb8ec37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5" name="Shape 355"/>
        <p:cNvGrpSpPr/>
        <p:nvPr/>
      </p:nvGrpSpPr>
      <p:grpSpPr>
        <a:xfrm>
          <a:off x="0" y="0"/>
          <a:ext cx="0" cy="0"/>
          <a:chOff x="0" y="0"/>
          <a:chExt cx="0" cy="0"/>
        </a:xfrm>
      </p:grpSpPr>
      <p:sp>
        <p:nvSpPr>
          <p:cNvPr id="356" name="Google Shape;356;g41efeac661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41efeac661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0" name="Shape 360"/>
        <p:cNvGrpSpPr/>
        <p:nvPr/>
      </p:nvGrpSpPr>
      <p:grpSpPr>
        <a:xfrm>
          <a:off x="0" y="0"/>
          <a:ext cx="0" cy="0"/>
          <a:chOff x="0" y="0"/>
          <a:chExt cx="0" cy="0"/>
        </a:xfrm>
      </p:grpSpPr>
      <p:sp>
        <p:nvSpPr>
          <p:cNvPr id="361" name="Google Shape;361;g42ecb8ec37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42ecb8ec37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 name="Shape 81"/>
        <p:cNvGrpSpPr/>
        <p:nvPr/>
      </p:nvGrpSpPr>
      <p:grpSpPr>
        <a:xfrm>
          <a:off x="0" y="0"/>
          <a:ext cx="0" cy="0"/>
          <a:chOff x="0" y="0"/>
          <a:chExt cx="0" cy="0"/>
        </a:xfrm>
      </p:grpSpPr>
      <p:sp>
        <p:nvSpPr>
          <p:cNvPr id="82" name="Google Shape;82;g3bafec7b2d_0_3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3bafec7b2d_0_3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7" name="Shape 367"/>
        <p:cNvGrpSpPr/>
        <p:nvPr/>
      </p:nvGrpSpPr>
      <p:grpSpPr>
        <a:xfrm>
          <a:off x="0" y="0"/>
          <a:ext cx="0" cy="0"/>
          <a:chOff x="0" y="0"/>
          <a:chExt cx="0" cy="0"/>
        </a:xfrm>
      </p:grpSpPr>
      <p:sp>
        <p:nvSpPr>
          <p:cNvPr id="368" name="Google Shape;368;g42ecb8ec37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42ecb8ec37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3" name="Shape 373"/>
        <p:cNvGrpSpPr/>
        <p:nvPr/>
      </p:nvGrpSpPr>
      <p:grpSpPr>
        <a:xfrm>
          <a:off x="0" y="0"/>
          <a:ext cx="0" cy="0"/>
          <a:chOff x="0" y="0"/>
          <a:chExt cx="0" cy="0"/>
        </a:xfrm>
      </p:grpSpPr>
      <p:sp>
        <p:nvSpPr>
          <p:cNvPr id="374" name="Google Shape;374;g42ecb8ec37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42ecb8ec37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2" name="Shape 382"/>
        <p:cNvGrpSpPr/>
        <p:nvPr/>
      </p:nvGrpSpPr>
      <p:grpSpPr>
        <a:xfrm>
          <a:off x="0" y="0"/>
          <a:ext cx="0" cy="0"/>
          <a:chOff x="0" y="0"/>
          <a:chExt cx="0" cy="0"/>
        </a:xfrm>
      </p:grpSpPr>
      <p:sp>
        <p:nvSpPr>
          <p:cNvPr id="383" name="Google Shape;383;g42ecb8ec37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42ecb8ec37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8" name="Shape 388"/>
        <p:cNvGrpSpPr/>
        <p:nvPr/>
      </p:nvGrpSpPr>
      <p:grpSpPr>
        <a:xfrm>
          <a:off x="0" y="0"/>
          <a:ext cx="0" cy="0"/>
          <a:chOff x="0" y="0"/>
          <a:chExt cx="0" cy="0"/>
        </a:xfrm>
      </p:grpSpPr>
      <p:sp>
        <p:nvSpPr>
          <p:cNvPr id="389" name="Google Shape;389;g42ecb8ec37_1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0" name="Google Shape;390;g42ecb8ec37_1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3" name="Shape 393"/>
        <p:cNvGrpSpPr/>
        <p:nvPr/>
      </p:nvGrpSpPr>
      <p:grpSpPr>
        <a:xfrm>
          <a:off x="0" y="0"/>
          <a:ext cx="0" cy="0"/>
          <a:chOff x="0" y="0"/>
          <a:chExt cx="0" cy="0"/>
        </a:xfrm>
      </p:grpSpPr>
      <p:sp>
        <p:nvSpPr>
          <p:cNvPr id="394" name="Google Shape;394;g420b654f7d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420b654f7d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1" name="Shape 401"/>
        <p:cNvGrpSpPr/>
        <p:nvPr/>
      </p:nvGrpSpPr>
      <p:grpSpPr>
        <a:xfrm>
          <a:off x="0" y="0"/>
          <a:ext cx="0" cy="0"/>
          <a:chOff x="0" y="0"/>
          <a:chExt cx="0" cy="0"/>
        </a:xfrm>
      </p:grpSpPr>
      <p:sp>
        <p:nvSpPr>
          <p:cNvPr id="402" name="Google Shape;402;g42ecb8ec37_1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3" name="Google Shape;403;g42ecb8ec37_1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9" name="Shape 409"/>
        <p:cNvGrpSpPr/>
        <p:nvPr/>
      </p:nvGrpSpPr>
      <p:grpSpPr>
        <a:xfrm>
          <a:off x="0" y="0"/>
          <a:ext cx="0" cy="0"/>
          <a:chOff x="0" y="0"/>
          <a:chExt cx="0" cy="0"/>
        </a:xfrm>
      </p:grpSpPr>
      <p:sp>
        <p:nvSpPr>
          <p:cNvPr id="410" name="Google Shape;410;g420b654f7d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420b654f7d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4" name="Shape 414"/>
        <p:cNvGrpSpPr/>
        <p:nvPr/>
      </p:nvGrpSpPr>
      <p:grpSpPr>
        <a:xfrm>
          <a:off x="0" y="0"/>
          <a:ext cx="0" cy="0"/>
          <a:chOff x="0" y="0"/>
          <a:chExt cx="0" cy="0"/>
        </a:xfrm>
      </p:grpSpPr>
      <p:sp>
        <p:nvSpPr>
          <p:cNvPr id="415" name="Google Shape;415;g42ecb8ec37_0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6" name="Google Shape;416;g42ecb8ec37_0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1" name="Shape 421"/>
        <p:cNvGrpSpPr/>
        <p:nvPr/>
      </p:nvGrpSpPr>
      <p:grpSpPr>
        <a:xfrm>
          <a:off x="0" y="0"/>
          <a:ext cx="0" cy="0"/>
          <a:chOff x="0" y="0"/>
          <a:chExt cx="0" cy="0"/>
        </a:xfrm>
      </p:grpSpPr>
      <p:sp>
        <p:nvSpPr>
          <p:cNvPr id="422" name="Google Shape;422;g4392a002b5_3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3" name="Google Shape;423;g4392a002b5_3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9" name="Shape 429"/>
        <p:cNvGrpSpPr/>
        <p:nvPr/>
      </p:nvGrpSpPr>
      <p:grpSpPr>
        <a:xfrm>
          <a:off x="0" y="0"/>
          <a:ext cx="0" cy="0"/>
          <a:chOff x="0" y="0"/>
          <a:chExt cx="0" cy="0"/>
        </a:xfrm>
      </p:grpSpPr>
      <p:sp>
        <p:nvSpPr>
          <p:cNvPr id="430" name="Google Shape;430;g42ecb8ec37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1" name="Google Shape;431;g42ecb8ec37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 name="Shape 88"/>
        <p:cNvGrpSpPr/>
        <p:nvPr/>
      </p:nvGrpSpPr>
      <p:grpSpPr>
        <a:xfrm>
          <a:off x="0" y="0"/>
          <a:ext cx="0" cy="0"/>
          <a:chOff x="0" y="0"/>
          <a:chExt cx="0" cy="0"/>
        </a:xfrm>
      </p:grpSpPr>
      <p:sp>
        <p:nvSpPr>
          <p:cNvPr id="89" name="Google Shape;89;g3bafec7b2d_0_4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3bafec7b2d_0_4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SzPts val="1100"/>
              <a:buChar char="●"/>
            </a:pPr>
            <a:r>
              <a:rPr lang="en"/>
              <a:t>There are certainly language and technology specific vulnerabilities and solutions - for example - nosql injection with Mongo or Metaprogramming issues in Rails, but there are principles that can be used in terms of language agnostic approaches. We want to cover the language / framework specific stuff but tie it back to an approach principle</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4" name="Shape 434"/>
        <p:cNvGrpSpPr/>
        <p:nvPr/>
      </p:nvGrpSpPr>
      <p:grpSpPr>
        <a:xfrm>
          <a:off x="0" y="0"/>
          <a:ext cx="0" cy="0"/>
          <a:chOff x="0" y="0"/>
          <a:chExt cx="0" cy="0"/>
        </a:xfrm>
      </p:grpSpPr>
      <p:sp>
        <p:nvSpPr>
          <p:cNvPr id="435" name="Google Shape;435;g42ecb8ec37_0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6" name="Google Shape;436;g42ecb8ec37_0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0" name="Shape 440"/>
        <p:cNvGrpSpPr/>
        <p:nvPr/>
      </p:nvGrpSpPr>
      <p:grpSpPr>
        <a:xfrm>
          <a:off x="0" y="0"/>
          <a:ext cx="0" cy="0"/>
          <a:chOff x="0" y="0"/>
          <a:chExt cx="0" cy="0"/>
        </a:xfrm>
      </p:grpSpPr>
      <p:sp>
        <p:nvSpPr>
          <p:cNvPr id="441" name="Google Shape;441;g42ecb8ec37_0_1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2" name="Google Shape;442;g42ecb8ec37_0_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7" name="Shape 447"/>
        <p:cNvGrpSpPr/>
        <p:nvPr/>
      </p:nvGrpSpPr>
      <p:grpSpPr>
        <a:xfrm>
          <a:off x="0" y="0"/>
          <a:ext cx="0" cy="0"/>
          <a:chOff x="0" y="0"/>
          <a:chExt cx="0" cy="0"/>
        </a:xfrm>
      </p:grpSpPr>
      <p:sp>
        <p:nvSpPr>
          <p:cNvPr id="448" name="Google Shape;448;g42ecb8ec37_0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9" name="Google Shape;449;g42ecb8ec37_0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3" name="Shape 453"/>
        <p:cNvGrpSpPr/>
        <p:nvPr/>
      </p:nvGrpSpPr>
      <p:grpSpPr>
        <a:xfrm>
          <a:off x="0" y="0"/>
          <a:ext cx="0" cy="0"/>
          <a:chOff x="0" y="0"/>
          <a:chExt cx="0" cy="0"/>
        </a:xfrm>
      </p:grpSpPr>
      <p:sp>
        <p:nvSpPr>
          <p:cNvPr id="454" name="Google Shape;454;g42ecb8ec37_0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5" name="Google Shape;455;g42ecb8ec37_0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9" name="Shape 459"/>
        <p:cNvGrpSpPr/>
        <p:nvPr/>
      </p:nvGrpSpPr>
      <p:grpSpPr>
        <a:xfrm>
          <a:off x="0" y="0"/>
          <a:ext cx="0" cy="0"/>
          <a:chOff x="0" y="0"/>
          <a:chExt cx="0" cy="0"/>
        </a:xfrm>
      </p:grpSpPr>
      <p:sp>
        <p:nvSpPr>
          <p:cNvPr id="460" name="Google Shape;460;g4392a002b5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1" name="Google Shape;461;g4392a002b5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5" name="Shape 465"/>
        <p:cNvGrpSpPr/>
        <p:nvPr/>
      </p:nvGrpSpPr>
      <p:grpSpPr>
        <a:xfrm>
          <a:off x="0" y="0"/>
          <a:ext cx="0" cy="0"/>
          <a:chOff x="0" y="0"/>
          <a:chExt cx="0" cy="0"/>
        </a:xfrm>
      </p:grpSpPr>
      <p:sp>
        <p:nvSpPr>
          <p:cNvPr id="466" name="Google Shape;466;g4392a002b5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7" name="Google Shape;467;g4392a002b5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2" name="Shape 472"/>
        <p:cNvGrpSpPr/>
        <p:nvPr/>
      </p:nvGrpSpPr>
      <p:grpSpPr>
        <a:xfrm>
          <a:off x="0" y="0"/>
          <a:ext cx="0" cy="0"/>
          <a:chOff x="0" y="0"/>
          <a:chExt cx="0" cy="0"/>
        </a:xfrm>
      </p:grpSpPr>
      <p:sp>
        <p:nvSpPr>
          <p:cNvPr id="473" name="Google Shape;473;g4392a002b5_3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4" name="Google Shape;474;g4392a002b5_3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9" name="Shape 479"/>
        <p:cNvGrpSpPr/>
        <p:nvPr/>
      </p:nvGrpSpPr>
      <p:grpSpPr>
        <a:xfrm>
          <a:off x="0" y="0"/>
          <a:ext cx="0" cy="0"/>
          <a:chOff x="0" y="0"/>
          <a:chExt cx="0" cy="0"/>
        </a:xfrm>
      </p:grpSpPr>
      <p:sp>
        <p:nvSpPr>
          <p:cNvPr id="480" name="Google Shape;480;g4392a002b5_3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1" name="Google Shape;481;g4392a002b5_3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7" name="Shape 487"/>
        <p:cNvGrpSpPr/>
        <p:nvPr/>
      </p:nvGrpSpPr>
      <p:grpSpPr>
        <a:xfrm>
          <a:off x="0" y="0"/>
          <a:ext cx="0" cy="0"/>
          <a:chOff x="0" y="0"/>
          <a:chExt cx="0" cy="0"/>
        </a:xfrm>
      </p:grpSpPr>
      <p:sp>
        <p:nvSpPr>
          <p:cNvPr id="488" name="Google Shape;488;g4392a002b5_3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9" name="Google Shape;489;g4392a002b5_3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6" name="Shape 496"/>
        <p:cNvGrpSpPr/>
        <p:nvPr/>
      </p:nvGrpSpPr>
      <p:grpSpPr>
        <a:xfrm>
          <a:off x="0" y="0"/>
          <a:ext cx="0" cy="0"/>
          <a:chOff x="0" y="0"/>
          <a:chExt cx="0" cy="0"/>
        </a:xfrm>
      </p:grpSpPr>
      <p:sp>
        <p:nvSpPr>
          <p:cNvPr id="497" name="Google Shape;497;g4392a002b5_3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8" name="Google Shape;498;g4392a002b5_3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 name="Shape 94"/>
        <p:cNvGrpSpPr/>
        <p:nvPr/>
      </p:nvGrpSpPr>
      <p:grpSpPr>
        <a:xfrm>
          <a:off x="0" y="0"/>
          <a:ext cx="0" cy="0"/>
          <a:chOff x="0" y="0"/>
          <a:chExt cx="0" cy="0"/>
        </a:xfrm>
      </p:grpSpPr>
      <p:sp>
        <p:nvSpPr>
          <p:cNvPr id="95" name="Google Shape;95;g3fbfabc9c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3fbfabc9c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3" name="Shape 503"/>
        <p:cNvGrpSpPr/>
        <p:nvPr/>
      </p:nvGrpSpPr>
      <p:grpSpPr>
        <a:xfrm>
          <a:off x="0" y="0"/>
          <a:ext cx="0" cy="0"/>
          <a:chOff x="0" y="0"/>
          <a:chExt cx="0" cy="0"/>
        </a:xfrm>
      </p:grpSpPr>
      <p:sp>
        <p:nvSpPr>
          <p:cNvPr id="504" name="Google Shape;504;g42ecb8ec37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5" name="Google Shape;505;g42ecb8ec37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8" name="Shape 508"/>
        <p:cNvGrpSpPr/>
        <p:nvPr/>
      </p:nvGrpSpPr>
      <p:grpSpPr>
        <a:xfrm>
          <a:off x="0" y="0"/>
          <a:ext cx="0" cy="0"/>
          <a:chOff x="0" y="0"/>
          <a:chExt cx="0" cy="0"/>
        </a:xfrm>
      </p:grpSpPr>
      <p:sp>
        <p:nvSpPr>
          <p:cNvPr id="509" name="Google Shape;509;g42ecb8ec37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0" name="Google Shape;510;g42ecb8ec37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4" name="Shape 514"/>
        <p:cNvGrpSpPr/>
        <p:nvPr/>
      </p:nvGrpSpPr>
      <p:grpSpPr>
        <a:xfrm>
          <a:off x="0" y="0"/>
          <a:ext cx="0" cy="0"/>
          <a:chOff x="0" y="0"/>
          <a:chExt cx="0" cy="0"/>
        </a:xfrm>
      </p:grpSpPr>
      <p:sp>
        <p:nvSpPr>
          <p:cNvPr id="515" name="Google Shape;515;g42ecb8ec37_1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6" name="Google Shape;516;g42ecb8ec37_1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0" name="Shape 520"/>
        <p:cNvGrpSpPr/>
        <p:nvPr/>
      </p:nvGrpSpPr>
      <p:grpSpPr>
        <a:xfrm>
          <a:off x="0" y="0"/>
          <a:ext cx="0" cy="0"/>
          <a:chOff x="0" y="0"/>
          <a:chExt cx="0" cy="0"/>
        </a:xfrm>
      </p:grpSpPr>
      <p:sp>
        <p:nvSpPr>
          <p:cNvPr id="521" name="Google Shape;521;g42ecb8ec37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2" name="Google Shape;522;g42ecb8ec37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6" name="Shape 526"/>
        <p:cNvGrpSpPr/>
        <p:nvPr/>
      </p:nvGrpSpPr>
      <p:grpSpPr>
        <a:xfrm>
          <a:off x="0" y="0"/>
          <a:ext cx="0" cy="0"/>
          <a:chOff x="0" y="0"/>
          <a:chExt cx="0" cy="0"/>
        </a:xfrm>
      </p:grpSpPr>
      <p:sp>
        <p:nvSpPr>
          <p:cNvPr id="527" name="Google Shape;527;g42ecb8ec37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8" name="Google Shape;528;g42ecb8ec37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2" name="Shape 532"/>
        <p:cNvGrpSpPr/>
        <p:nvPr/>
      </p:nvGrpSpPr>
      <p:grpSpPr>
        <a:xfrm>
          <a:off x="0" y="0"/>
          <a:ext cx="0" cy="0"/>
          <a:chOff x="0" y="0"/>
          <a:chExt cx="0" cy="0"/>
        </a:xfrm>
      </p:grpSpPr>
      <p:sp>
        <p:nvSpPr>
          <p:cNvPr id="533" name="Google Shape;533;g4392a002b5_1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4" name="Google Shape;534;g4392a002b5_1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8" name="Shape 538"/>
        <p:cNvGrpSpPr/>
        <p:nvPr/>
      </p:nvGrpSpPr>
      <p:grpSpPr>
        <a:xfrm>
          <a:off x="0" y="0"/>
          <a:ext cx="0" cy="0"/>
          <a:chOff x="0" y="0"/>
          <a:chExt cx="0" cy="0"/>
        </a:xfrm>
      </p:grpSpPr>
      <p:sp>
        <p:nvSpPr>
          <p:cNvPr id="539" name="Google Shape;539;g42ecb8ec37_0_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0" name="Google Shape;540;g42ecb8ec37_0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6" name="Shape 546"/>
        <p:cNvGrpSpPr/>
        <p:nvPr/>
      </p:nvGrpSpPr>
      <p:grpSpPr>
        <a:xfrm>
          <a:off x="0" y="0"/>
          <a:ext cx="0" cy="0"/>
          <a:chOff x="0" y="0"/>
          <a:chExt cx="0" cy="0"/>
        </a:xfrm>
      </p:grpSpPr>
      <p:sp>
        <p:nvSpPr>
          <p:cNvPr id="547" name="Google Shape;547;g42ecb8ec37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8" name="Google Shape;548;g42ecb8ec37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2" name="Shape 552"/>
        <p:cNvGrpSpPr/>
        <p:nvPr/>
      </p:nvGrpSpPr>
      <p:grpSpPr>
        <a:xfrm>
          <a:off x="0" y="0"/>
          <a:ext cx="0" cy="0"/>
          <a:chOff x="0" y="0"/>
          <a:chExt cx="0" cy="0"/>
        </a:xfrm>
      </p:grpSpPr>
      <p:sp>
        <p:nvSpPr>
          <p:cNvPr id="553" name="Google Shape;553;g42ecb8ec37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4" name="Google Shape;554;g42ecb8ec37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8" name="Shape 558"/>
        <p:cNvGrpSpPr/>
        <p:nvPr/>
      </p:nvGrpSpPr>
      <p:grpSpPr>
        <a:xfrm>
          <a:off x="0" y="0"/>
          <a:ext cx="0" cy="0"/>
          <a:chOff x="0" y="0"/>
          <a:chExt cx="0" cy="0"/>
        </a:xfrm>
      </p:grpSpPr>
      <p:sp>
        <p:nvSpPr>
          <p:cNvPr id="559" name="Google Shape;559;g42ecb8ec37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0" name="Google Shape;560;g42ecb8ec37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 name="Shape 100"/>
        <p:cNvGrpSpPr/>
        <p:nvPr/>
      </p:nvGrpSpPr>
      <p:grpSpPr>
        <a:xfrm>
          <a:off x="0" y="0"/>
          <a:ext cx="0" cy="0"/>
          <a:chOff x="0" y="0"/>
          <a:chExt cx="0" cy="0"/>
        </a:xfrm>
      </p:grpSpPr>
      <p:sp>
        <p:nvSpPr>
          <p:cNvPr id="101" name="Google Shape;101;g43308ad999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43308ad999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6" name="Shape 566"/>
        <p:cNvGrpSpPr/>
        <p:nvPr/>
      </p:nvGrpSpPr>
      <p:grpSpPr>
        <a:xfrm>
          <a:off x="0" y="0"/>
          <a:ext cx="0" cy="0"/>
          <a:chOff x="0" y="0"/>
          <a:chExt cx="0" cy="0"/>
        </a:xfrm>
      </p:grpSpPr>
      <p:sp>
        <p:nvSpPr>
          <p:cNvPr id="567" name="Google Shape;567;g4392a002b5_2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8" name="Google Shape;568;g4392a002b5_2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4" name="Shape 574"/>
        <p:cNvGrpSpPr/>
        <p:nvPr/>
      </p:nvGrpSpPr>
      <p:grpSpPr>
        <a:xfrm>
          <a:off x="0" y="0"/>
          <a:ext cx="0" cy="0"/>
          <a:chOff x="0" y="0"/>
          <a:chExt cx="0" cy="0"/>
        </a:xfrm>
      </p:grpSpPr>
      <p:sp>
        <p:nvSpPr>
          <p:cNvPr id="575" name="Google Shape;575;g4392a002b5_2_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6" name="Google Shape;576;g4392a002b5_2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2" name="Shape 582"/>
        <p:cNvGrpSpPr/>
        <p:nvPr/>
      </p:nvGrpSpPr>
      <p:grpSpPr>
        <a:xfrm>
          <a:off x="0" y="0"/>
          <a:ext cx="0" cy="0"/>
          <a:chOff x="0" y="0"/>
          <a:chExt cx="0" cy="0"/>
        </a:xfrm>
      </p:grpSpPr>
      <p:sp>
        <p:nvSpPr>
          <p:cNvPr id="583" name="Google Shape;583;g3fbfabc9c3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4" name="Google Shape;584;g3fbfabc9c3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7" name="Shape 587"/>
        <p:cNvGrpSpPr/>
        <p:nvPr/>
      </p:nvGrpSpPr>
      <p:grpSpPr>
        <a:xfrm>
          <a:off x="0" y="0"/>
          <a:ext cx="0" cy="0"/>
          <a:chOff x="0" y="0"/>
          <a:chExt cx="0" cy="0"/>
        </a:xfrm>
      </p:grpSpPr>
      <p:sp>
        <p:nvSpPr>
          <p:cNvPr id="588" name="Google Shape;588;g41e8d049ab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9" name="Google Shape;589;g41e8d049ab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3" name="Shape 593"/>
        <p:cNvGrpSpPr/>
        <p:nvPr/>
      </p:nvGrpSpPr>
      <p:grpSpPr>
        <a:xfrm>
          <a:off x="0" y="0"/>
          <a:ext cx="0" cy="0"/>
          <a:chOff x="0" y="0"/>
          <a:chExt cx="0" cy="0"/>
        </a:xfrm>
      </p:grpSpPr>
      <p:sp>
        <p:nvSpPr>
          <p:cNvPr id="594" name="Google Shape;594;g4392a002b5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5" name="Google Shape;595;g4392a002b5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9" name="Shape 599"/>
        <p:cNvGrpSpPr/>
        <p:nvPr/>
      </p:nvGrpSpPr>
      <p:grpSpPr>
        <a:xfrm>
          <a:off x="0" y="0"/>
          <a:ext cx="0" cy="0"/>
          <a:chOff x="0" y="0"/>
          <a:chExt cx="0" cy="0"/>
        </a:xfrm>
      </p:grpSpPr>
      <p:sp>
        <p:nvSpPr>
          <p:cNvPr id="600" name="Google Shape;600;g42ecb8ec37_1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1" name="Google Shape;601;g42ecb8ec37_1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5" name="Shape 605"/>
        <p:cNvGrpSpPr/>
        <p:nvPr/>
      </p:nvGrpSpPr>
      <p:grpSpPr>
        <a:xfrm>
          <a:off x="0" y="0"/>
          <a:ext cx="0" cy="0"/>
          <a:chOff x="0" y="0"/>
          <a:chExt cx="0" cy="0"/>
        </a:xfrm>
      </p:grpSpPr>
      <p:sp>
        <p:nvSpPr>
          <p:cNvPr id="606" name="Google Shape;606;g4392a002b5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7" name="Google Shape;607;g4392a002b5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1" name="Shape 611"/>
        <p:cNvGrpSpPr/>
        <p:nvPr/>
      </p:nvGrpSpPr>
      <p:grpSpPr>
        <a:xfrm>
          <a:off x="0" y="0"/>
          <a:ext cx="0" cy="0"/>
          <a:chOff x="0" y="0"/>
          <a:chExt cx="0" cy="0"/>
        </a:xfrm>
      </p:grpSpPr>
      <p:sp>
        <p:nvSpPr>
          <p:cNvPr id="612" name="Google Shape;612;g4392a002b5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3" name="Google Shape;613;g4392a002b5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7" name="Shape 617"/>
        <p:cNvGrpSpPr/>
        <p:nvPr/>
      </p:nvGrpSpPr>
      <p:grpSpPr>
        <a:xfrm>
          <a:off x="0" y="0"/>
          <a:ext cx="0" cy="0"/>
          <a:chOff x="0" y="0"/>
          <a:chExt cx="0" cy="0"/>
        </a:xfrm>
      </p:grpSpPr>
      <p:sp>
        <p:nvSpPr>
          <p:cNvPr id="618" name="Google Shape;618;g41e8d049ab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9" name="Google Shape;619;g41e8d049ab_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3" name="Shape 623"/>
        <p:cNvGrpSpPr/>
        <p:nvPr/>
      </p:nvGrpSpPr>
      <p:grpSpPr>
        <a:xfrm>
          <a:off x="0" y="0"/>
          <a:ext cx="0" cy="0"/>
          <a:chOff x="0" y="0"/>
          <a:chExt cx="0" cy="0"/>
        </a:xfrm>
      </p:grpSpPr>
      <p:sp>
        <p:nvSpPr>
          <p:cNvPr id="624" name="Google Shape;624;g41e8d049ab_1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5" name="Google Shape;625;g41e8d049ab_1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 name="Shape 106"/>
        <p:cNvGrpSpPr/>
        <p:nvPr/>
      </p:nvGrpSpPr>
      <p:grpSpPr>
        <a:xfrm>
          <a:off x="0" y="0"/>
          <a:ext cx="0" cy="0"/>
          <a:chOff x="0" y="0"/>
          <a:chExt cx="0" cy="0"/>
        </a:xfrm>
      </p:grpSpPr>
      <p:sp>
        <p:nvSpPr>
          <p:cNvPr id="107" name="Google Shape;107;g43308ad999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43308ad999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where we are bummers and</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9" name="Shape 629"/>
        <p:cNvGrpSpPr/>
        <p:nvPr/>
      </p:nvGrpSpPr>
      <p:grpSpPr>
        <a:xfrm>
          <a:off x="0" y="0"/>
          <a:ext cx="0" cy="0"/>
          <a:chOff x="0" y="0"/>
          <a:chExt cx="0" cy="0"/>
        </a:xfrm>
      </p:grpSpPr>
      <p:sp>
        <p:nvSpPr>
          <p:cNvPr id="630" name="Google Shape;630;g41e8d049ab_1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1" name="Google Shape;631;g41e8d049ab_1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5" name="Shape 635"/>
        <p:cNvGrpSpPr/>
        <p:nvPr/>
      </p:nvGrpSpPr>
      <p:grpSpPr>
        <a:xfrm>
          <a:off x="0" y="0"/>
          <a:ext cx="0" cy="0"/>
          <a:chOff x="0" y="0"/>
          <a:chExt cx="0" cy="0"/>
        </a:xfrm>
      </p:grpSpPr>
      <p:sp>
        <p:nvSpPr>
          <p:cNvPr id="636" name="Google Shape;636;g41e8d049ab_1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7" name="Google Shape;637;g41e8d049ab_1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1" name="Shape 641"/>
        <p:cNvGrpSpPr/>
        <p:nvPr/>
      </p:nvGrpSpPr>
      <p:grpSpPr>
        <a:xfrm>
          <a:off x="0" y="0"/>
          <a:ext cx="0" cy="0"/>
          <a:chOff x="0" y="0"/>
          <a:chExt cx="0" cy="0"/>
        </a:xfrm>
      </p:grpSpPr>
      <p:sp>
        <p:nvSpPr>
          <p:cNvPr id="642" name="Google Shape;642;g41e8d049ab_1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3" name="Google Shape;643;g41e8d049ab_1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7" name="Shape 647"/>
        <p:cNvGrpSpPr/>
        <p:nvPr/>
      </p:nvGrpSpPr>
      <p:grpSpPr>
        <a:xfrm>
          <a:off x="0" y="0"/>
          <a:ext cx="0" cy="0"/>
          <a:chOff x="0" y="0"/>
          <a:chExt cx="0" cy="0"/>
        </a:xfrm>
      </p:grpSpPr>
      <p:sp>
        <p:nvSpPr>
          <p:cNvPr id="648" name="Google Shape;648;g4392a002b5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9" name="Google Shape;649;g4392a002b5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3" name="Shape 653"/>
        <p:cNvGrpSpPr/>
        <p:nvPr/>
      </p:nvGrpSpPr>
      <p:grpSpPr>
        <a:xfrm>
          <a:off x="0" y="0"/>
          <a:ext cx="0" cy="0"/>
          <a:chOff x="0" y="0"/>
          <a:chExt cx="0" cy="0"/>
        </a:xfrm>
      </p:grpSpPr>
      <p:sp>
        <p:nvSpPr>
          <p:cNvPr id="654" name="Google Shape;654;g4392a002b5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5" name="Google Shape;655;g4392a002b5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9" name="Shape 659"/>
        <p:cNvGrpSpPr/>
        <p:nvPr/>
      </p:nvGrpSpPr>
      <p:grpSpPr>
        <a:xfrm>
          <a:off x="0" y="0"/>
          <a:ext cx="0" cy="0"/>
          <a:chOff x="0" y="0"/>
          <a:chExt cx="0" cy="0"/>
        </a:xfrm>
      </p:grpSpPr>
      <p:sp>
        <p:nvSpPr>
          <p:cNvPr id="660" name="Google Shape;660;g4392a002b5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1" name="Google Shape;661;g4392a002b5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7" name="Shape 667"/>
        <p:cNvGrpSpPr/>
        <p:nvPr/>
      </p:nvGrpSpPr>
      <p:grpSpPr>
        <a:xfrm>
          <a:off x="0" y="0"/>
          <a:ext cx="0" cy="0"/>
          <a:chOff x="0" y="0"/>
          <a:chExt cx="0" cy="0"/>
        </a:xfrm>
      </p:grpSpPr>
      <p:sp>
        <p:nvSpPr>
          <p:cNvPr id="668" name="Google Shape;668;g4392a002b5_2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9" name="Google Shape;669;g4392a002b5_2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6" name="Shape 676"/>
        <p:cNvGrpSpPr/>
        <p:nvPr/>
      </p:nvGrpSpPr>
      <p:grpSpPr>
        <a:xfrm>
          <a:off x="0" y="0"/>
          <a:ext cx="0" cy="0"/>
          <a:chOff x="0" y="0"/>
          <a:chExt cx="0" cy="0"/>
        </a:xfrm>
      </p:grpSpPr>
      <p:sp>
        <p:nvSpPr>
          <p:cNvPr id="677" name="Google Shape;677;g4392a002b5_2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8" name="Google Shape;678;g4392a002b5_2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3" name="Shape 683"/>
        <p:cNvGrpSpPr/>
        <p:nvPr/>
      </p:nvGrpSpPr>
      <p:grpSpPr>
        <a:xfrm>
          <a:off x="0" y="0"/>
          <a:ext cx="0" cy="0"/>
          <a:chOff x="0" y="0"/>
          <a:chExt cx="0" cy="0"/>
        </a:xfrm>
      </p:grpSpPr>
      <p:sp>
        <p:nvSpPr>
          <p:cNvPr id="684" name="Google Shape;684;g4392a002b5_2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5" name="Google Shape;685;g4392a002b5_2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0" name="Shape 690"/>
        <p:cNvGrpSpPr/>
        <p:nvPr/>
      </p:nvGrpSpPr>
      <p:grpSpPr>
        <a:xfrm>
          <a:off x="0" y="0"/>
          <a:ext cx="0" cy="0"/>
          <a:chOff x="0" y="0"/>
          <a:chExt cx="0" cy="0"/>
        </a:xfrm>
      </p:grpSpPr>
      <p:sp>
        <p:nvSpPr>
          <p:cNvPr id="691" name="Google Shape;691;g4392a002b5_2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2" name="Google Shape;692;g4392a002b5_2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dk1"/>
        </a:solidFill>
      </p:bgPr>
    </p:bg>
    <p:spTree>
      <p:nvGrpSpPr>
        <p:cNvPr id="9" name="Shape 9"/>
        <p:cNvGrpSpPr/>
        <p:nvPr/>
      </p:nvGrpSpPr>
      <p:grpSpPr>
        <a:xfrm>
          <a:off x="0" y="0"/>
          <a:ext cx="0" cy="0"/>
          <a:chOff x="0" y="0"/>
          <a:chExt cx="0" cy="0"/>
        </a:xfrm>
      </p:grpSpPr>
      <p:cxnSp>
        <p:nvCxnSpPr>
          <p:cNvPr id="10" name="Google Shape;10;p2"/>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11" name="Google Shape;11;p2"/>
          <p:cNvSpPr txBox="1"/>
          <p:nvPr>
            <p:ph type="ctrTitle"/>
          </p:nvPr>
        </p:nvSpPr>
        <p:spPr>
          <a:xfrm>
            <a:off x="510450" y="1257300"/>
            <a:ext cx="8123100" cy="1588500"/>
          </a:xfrm>
          <a:prstGeom prst="rect">
            <a:avLst/>
          </a:prstGeom>
        </p:spPr>
        <p:txBody>
          <a:bodyPr anchorCtr="0" anchor="b" bIns="91425" lIns="91425" spcFirstLastPara="1" rIns="91425" wrap="square" tIns="91425"/>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12" name="Google Shape;12;p2"/>
          <p:cNvSpPr txBox="1"/>
          <p:nvPr>
            <p:ph idx="1" type="subTitle"/>
          </p:nvPr>
        </p:nvSpPr>
        <p:spPr>
          <a:xfrm>
            <a:off x="510450" y="3182313"/>
            <a:ext cx="8123100" cy="630000"/>
          </a:xfrm>
          <a:prstGeom prst="rect">
            <a:avLst/>
          </a:prstGeom>
        </p:spPr>
        <p:txBody>
          <a:bodyPr anchorCtr="0" anchor="t" bIns="91425" lIns="91425" spcFirstLastPara="1" rIns="91425" wrap="square" tIns="91425"/>
          <a:lstStyle>
            <a:lvl1pPr lvl="0">
              <a:lnSpc>
                <a:spcPct val="100000"/>
              </a:lnSpc>
              <a:spcBef>
                <a:spcPts val="0"/>
              </a:spcBef>
              <a:spcAft>
                <a:spcPts val="0"/>
              </a:spcAft>
              <a:buClr>
                <a:schemeClr val="lt1"/>
              </a:buClr>
              <a:buSzPts val="2400"/>
              <a:buNone/>
              <a:defRPr sz="2400">
                <a:solidFill>
                  <a:schemeClr val="lt1"/>
                </a:solidFill>
              </a:defRPr>
            </a:lvl1pPr>
            <a:lvl2pPr lvl="1">
              <a:lnSpc>
                <a:spcPct val="100000"/>
              </a:lnSpc>
              <a:spcBef>
                <a:spcPts val="0"/>
              </a:spcBef>
              <a:spcAft>
                <a:spcPts val="0"/>
              </a:spcAft>
              <a:buClr>
                <a:schemeClr val="lt1"/>
              </a:buClr>
              <a:buSzPts val="2400"/>
              <a:buNone/>
              <a:defRPr sz="2400">
                <a:solidFill>
                  <a:schemeClr val="lt1"/>
                </a:solidFill>
              </a:defRPr>
            </a:lvl2pPr>
            <a:lvl3pPr lvl="2">
              <a:lnSpc>
                <a:spcPct val="100000"/>
              </a:lnSpc>
              <a:spcBef>
                <a:spcPts val="0"/>
              </a:spcBef>
              <a:spcAft>
                <a:spcPts val="0"/>
              </a:spcAft>
              <a:buClr>
                <a:schemeClr val="lt1"/>
              </a:buClr>
              <a:buSzPts val="2400"/>
              <a:buNone/>
              <a:defRPr sz="2400">
                <a:solidFill>
                  <a:schemeClr val="lt1"/>
                </a:solidFill>
              </a:defRPr>
            </a:lvl3pPr>
            <a:lvl4pPr lvl="3">
              <a:lnSpc>
                <a:spcPct val="100000"/>
              </a:lnSpc>
              <a:spcBef>
                <a:spcPts val="0"/>
              </a:spcBef>
              <a:spcAft>
                <a:spcPts val="0"/>
              </a:spcAft>
              <a:buClr>
                <a:schemeClr val="lt1"/>
              </a:buClr>
              <a:buSzPts val="2400"/>
              <a:buNone/>
              <a:defRPr sz="2400">
                <a:solidFill>
                  <a:schemeClr val="lt1"/>
                </a:solidFill>
              </a:defRPr>
            </a:lvl4pPr>
            <a:lvl5pPr lvl="4">
              <a:lnSpc>
                <a:spcPct val="100000"/>
              </a:lnSpc>
              <a:spcBef>
                <a:spcPts val="0"/>
              </a:spcBef>
              <a:spcAft>
                <a:spcPts val="0"/>
              </a:spcAft>
              <a:buClr>
                <a:schemeClr val="lt1"/>
              </a:buClr>
              <a:buSzPts val="2400"/>
              <a:buNone/>
              <a:defRPr sz="2400">
                <a:solidFill>
                  <a:schemeClr val="lt1"/>
                </a:solidFill>
              </a:defRPr>
            </a:lvl5pPr>
            <a:lvl6pPr lvl="5">
              <a:lnSpc>
                <a:spcPct val="100000"/>
              </a:lnSpc>
              <a:spcBef>
                <a:spcPts val="0"/>
              </a:spcBef>
              <a:spcAft>
                <a:spcPts val="0"/>
              </a:spcAft>
              <a:buClr>
                <a:schemeClr val="lt1"/>
              </a:buClr>
              <a:buSzPts val="2400"/>
              <a:buNone/>
              <a:defRPr sz="2400">
                <a:solidFill>
                  <a:schemeClr val="lt1"/>
                </a:solidFill>
              </a:defRPr>
            </a:lvl6pPr>
            <a:lvl7pPr lvl="6">
              <a:lnSpc>
                <a:spcPct val="100000"/>
              </a:lnSpc>
              <a:spcBef>
                <a:spcPts val="0"/>
              </a:spcBef>
              <a:spcAft>
                <a:spcPts val="0"/>
              </a:spcAft>
              <a:buClr>
                <a:schemeClr val="lt1"/>
              </a:buClr>
              <a:buSzPts val="2400"/>
              <a:buNone/>
              <a:defRPr sz="2400">
                <a:solidFill>
                  <a:schemeClr val="lt1"/>
                </a:solidFill>
              </a:defRPr>
            </a:lvl7pPr>
            <a:lvl8pPr lvl="7">
              <a:lnSpc>
                <a:spcPct val="100000"/>
              </a:lnSpc>
              <a:spcBef>
                <a:spcPts val="0"/>
              </a:spcBef>
              <a:spcAft>
                <a:spcPts val="0"/>
              </a:spcAft>
              <a:buClr>
                <a:schemeClr val="lt1"/>
              </a:buClr>
              <a:buSzPts val="2400"/>
              <a:buNone/>
              <a:defRPr sz="2400">
                <a:solidFill>
                  <a:schemeClr val="lt1"/>
                </a:solidFill>
              </a:defRPr>
            </a:lvl8pPr>
            <a:lvl9pPr lvl="8">
              <a:lnSpc>
                <a:spcPct val="100000"/>
              </a:lnSpc>
              <a:spcBef>
                <a:spcPts val="0"/>
              </a:spcBef>
              <a:spcAft>
                <a:spcPts val="0"/>
              </a:spcAft>
              <a:buClr>
                <a:schemeClr val="lt1"/>
              </a:buClr>
              <a:buSzPts val="2400"/>
              <a:buNone/>
              <a:defRPr sz="2400">
                <a:solidFill>
                  <a:schemeClr val="lt1"/>
                </a:solidFill>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8" name="Shape 48"/>
        <p:cNvGrpSpPr/>
        <p:nvPr/>
      </p:nvGrpSpPr>
      <p:grpSpPr>
        <a:xfrm>
          <a:off x="0" y="0"/>
          <a:ext cx="0" cy="0"/>
          <a:chOff x="0" y="0"/>
          <a:chExt cx="0" cy="0"/>
        </a:xfrm>
      </p:grpSpPr>
      <p:sp>
        <p:nvSpPr>
          <p:cNvPr id="49" name="Google Shape;49;p11"/>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11"/>
          <p:cNvSpPr txBox="1"/>
          <p:nvPr>
            <p:ph hasCustomPrompt="1" type="title"/>
          </p:nvPr>
        </p:nvSpPr>
        <p:spPr>
          <a:xfrm>
            <a:off x="311700" y="991475"/>
            <a:ext cx="8520600" cy="1917900"/>
          </a:xfrm>
          <a:prstGeom prst="rect">
            <a:avLst/>
          </a:prstGeom>
        </p:spPr>
        <p:txBody>
          <a:bodyPr anchorCtr="0" anchor="ctr" bIns="91425" lIns="91425" spcFirstLastPara="1" rIns="91425" wrap="square" tIns="91425"/>
          <a:lstStyle>
            <a:lvl1pPr lvl="0" algn="ctr">
              <a:spcBef>
                <a:spcPts val="0"/>
              </a:spcBef>
              <a:spcAft>
                <a:spcPts val="0"/>
              </a:spcAft>
              <a:buSzPts val="14000"/>
              <a:buNone/>
              <a:defRPr b="1" sz="14000"/>
            </a:lvl1pPr>
            <a:lvl2pPr lvl="1" algn="ctr">
              <a:spcBef>
                <a:spcPts val="0"/>
              </a:spcBef>
              <a:spcAft>
                <a:spcPts val="0"/>
              </a:spcAft>
              <a:buSzPts val="14000"/>
              <a:buNone/>
              <a:defRPr b="1" sz="14000"/>
            </a:lvl2pPr>
            <a:lvl3pPr lvl="2" algn="ctr">
              <a:spcBef>
                <a:spcPts val="0"/>
              </a:spcBef>
              <a:spcAft>
                <a:spcPts val="0"/>
              </a:spcAft>
              <a:buSzPts val="14000"/>
              <a:buNone/>
              <a:defRPr b="1" sz="14000"/>
            </a:lvl3pPr>
            <a:lvl4pPr lvl="3" algn="ctr">
              <a:spcBef>
                <a:spcPts val="0"/>
              </a:spcBef>
              <a:spcAft>
                <a:spcPts val="0"/>
              </a:spcAft>
              <a:buSzPts val="14000"/>
              <a:buNone/>
              <a:defRPr b="1" sz="14000"/>
            </a:lvl4pPr>
            <a:lvl5pPr lvl="4" algn="ctr">
              <a:spcBef>
                <a:spcPts val="0"/>
              </a:spcBef>
              <a:spcAft>
                <a:spcPts val="0"/>
              </a:spcAft>
              <a:buSzPts val="14000"/>
              <a:buNone/>
              <a:defRPr b="1" sz="14000"/>
            </a:lvl5pPr>
            <a:lvl6pPr lvl="5" algn="ctr">
              <a:spcBef>
                <a:spcPts val="0"/>
              </a:spcBef>
              <a:spcAft>
                <a:spcPts val="0"/>
              </a:spcAft>
              <a:buSzPts val="14000"/>
              <a:buNone/>
              <a:defRPr b="1" sz="14000"/>
            </a:lvl6pPr>
            <a:lvl7pPr lvl="6" algn="ctr">
              <a:spcBef>
                <a:spcPts val="0"/>
              </a:spcBef>
              <a:spcAft>
                <a:spcPts val="0"/>
              </a:spcAft>
              <a:buSzPts val="14000"/>
              <a:buNone/>
              <a:defRPr b="1" sz="14000"/>
            </a:lvl7pPr>
            <a:lvl8pPr lvl="7" algn="ctr">
              <a:spcBef>
                <a:spcPts val="0"/>
              </a:spcBef>
              <a:spcAft>
                <a:spcPts val="0"/>
              </a:spcAft>
              <a:buSzPts val="14000"/>
              <a:buNone/>
              <a:defRPr b="1" sz="14000"/>
            </a:lvl8pPr>
            <a:lvl9pPr lvl="8" algn="ctr">
              <a:spcBef>
                <a:spcPts val="0"/>
              </a:spcBef>
              <a:spcAft>
                <a:spcPts val="0"/>
              </a:spcAft>
              <a:buSzPts val="14000"/>
              <a:buNone/>
              <a:defRPr b="1" sz="14000"/>
            </a:lvl9pPr>
          </a:lstStyle>
          <a:p>
            <a:r>
              <a:t>xx%</a:t>
            </a:r>
          </a:p>
        </p:txBody>
      </p:sp>
      <p:sp>
        <p:nvSpPr>
          <p:cNvPr id="51" name="Google Shape;51;p11"/>
          <p:cNvSpPr txBox="1"/>
          <p:nvPr>
            <p:ph idx="1" type="body"/>
          </p:nvPr>
        </p:nvSpPr>
        <p:spPr>
          <a:xfrm>
            <a:off x="311700" y="3071300"/>
            <a:ext cx="8520600" cy="9018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2" name="Google Shape;52;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14" name="Shape 14"/>
        <p:cNvGrpSpPr/>
        <p:nvPr/>
      </p:nvGrpSpPr>
      <p:grpSpPr>
        <a:xfrm>
          <a:off x="0" y="0"/>
          <a:ext cx="0" cy="0"/>
          <a:chOff x="0" y="0"/>
          <a:chExt cx="0" cy="0"/>
        </a:xfrm>
      </p:grpSpPr>
      <p:cxnSp>
        <p:nvCxnSpPr>
          <p:cNvPr id="15" name="Google Shape;15;p3"/>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16" name="Google Shape;16;p3"/>
          <p:cNvSpPr txBox="1"/>
          <p:nvPr>
            <p:ph type="title"/>
          </p:nvPr>
        </p:nvSpPr>
        <p:spPr>
          <a:xfrm>
            <a:off x="510450" y="2057400"/>
            <a:ext cx="8123100" cy="778800"/>
          </a:xfrm>
          <a:prstGeom prst="rect">
            <a:avLst/>
          </a:prstGeom>
        </p:spPr>
        <p:txBody>
          <a:bodyPr anchorCtr="0" anchor="b" bIns="91425" lIns="91425" spcFirstLastPara="1" rIns="91425" wrap="square" tIns="91425"/>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7" name="Google Shape;17;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1" name="Google Shape;21;p4"/>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2" name="Google Shape;22;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3" name="Shape 23"/>
        <p:cNvGrpSpPr/>
        <p:nvPr/>
      </p:nvGrpSpPr>
      <p:grpSpPr>
        <a:xfrm>
          <a:off x="0" y="0"/>
          <a:ext cx="0" cy="0"/>
          <a:chOff x="0" y="0"/>
          <a:chExt cx="0" cy="0"/>
        </a:xfrm>
      </p:grpSpPr>
      <p:sp>
        <p:nvSpPr>
          <p:cNvPr id="24" name="Google Shape;24;p5"/>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5" name="Google Shape;25;p5"/>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6" name="Google Shape;26;p5"/>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7" name="Google Shape;27;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8" name="Shape 28"/>
        <p:cNvGrpSpPr/>
        <p:nvPr/>
      </p:nvGrpSpPr>
      <p:grpSpPr>
        <a:xfrm>
          <a:off x="0" y="0"/>
          <a:ext cx="0" cy="0"/>
          <a:chOff x="0" y="0"/>
          <a:chExt cx="0" cy="0"/>
        </a:xfrm>
      </p:grpSpPr>
      <p:sp>
        <p:nvSpPr>
          <p:cNvPr id="29" name="Google Shape;29;p6"/>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0" name="Google Shape;30;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1" name="Shape 31"/>
        <p:cNvGrpSpPr/>
        <p:nvPr/>
      </p:nvGrpSpPr>
      <p:grpSpPr>
        <a:xfrm>
          <a:off x="0" y="0"/>
          <a:ext cx="0" cy="0"/>
          <a:chOff x="0" y="0"/>
          <a:chExt cx="0" cy="0"/>
        </a:xfrm>
      </p:grpSpPr>
      <p:sp>
        <p:nvSpPr>
          <p:cNvPr id="32" name="Google Shape;32;p7"/>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3" name="Google Shape;33;p7"/>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4" name="Google Shape;34;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lt2"/>
        </a:solidFill>
      </p:bgPr>
    </p:bg>
    <p:spTree>
      <p:nvGrpSpPr>
        <p:cNvPr id="35" name="Shape 35"/>
        <p:cNvGrpSpPr/>
        <p:nvPr/>
      </p:nvGrpSpPr>
      <p:grpSpPr>
        <a:xfrm>
          <a:off x="0" y="0"/>
          <a:ext cx="0" cy="0"/>
          <a:chOff x="0" y="0"/>
          <a:chExt cx="0" cy="0"/>
        </a:xfrm>
      </p:grpSpPr>
      <p:sp>
        <p:nvSpPr>
          <p:cNvPr id="36" name="Google Shape;36;p8"/>
          <p:cNvSpPr txBox="1"/>
          <p:nvPr>
            <p:ph type="title"/>
          </p:nvPr>
        </p:nvSpPr>
        <p:spPr>
          <a:xfrm>
            <a:off x="490250" y="526350"/>
            <a:ext cx="5797500" cy="4090800"/>
          </a:xfrm>
          <a:prstGeom prst="rect">
            <a:avLst/>
          </a:prstGeom>
        </p:spPr>
        <p:txBody>
          <a:bodyPr anchorCtr="0" anchor="ctr" bIns="91425" lIns="91425" spcFirstLastPara="1" rIns="91425" wrap="square" tIns="91425"/>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7" name="Google Shape;37;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8" name="Shape 38"/>
        <p:cNvGrpSpPr/>
        <p:nvPr/>
      </p:nvGrpSpPr>
      <p:grpSpPr>
        <a:xfrm>
          <a:off x="0" y="0"/>
          <a:ext cx="0" cy="0"/>
          <a:chOff x="0" y="0"/>
          <a:chExt cx="0" cy="0"/>
        </a:xfrm>
      </p:grpSpPr>
      <p:sp>
        <p:nvSpPr>
          <p:cNvPr id="39" name="Google Shape;39;p9"/>
          <p:cNvSpPr/>
          <p:nvPr/>
        </p:nvSpPr>
        <p:spPr>
          <a:xfrm>
            <a:off x="4572000" y="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 name="Google Shape;40;p9"/>
          <p:cNvCxnSpPr/>
          <p:nvPr/>
        </p:nvCxnSpPr>
        <p:spPr>
          <a:xfrm>
            <a:off x="5029675" y="4495500"/>
            <a:ext cx="468300" cy="0"/>
          </a:xfrm>
          <a:prstGeom prst="straightConnector1">
            <a:avLst/>
          </a:prstGeom>
          <a:noFill/>
          <a:ln cap="flat" cmpd="sng" w="19050">
            <a:solidFill>
              <a:schemeClr val="lt2"/>
            </a:solidFill>
            <a:prstDash val="solid"/>
            <a:round/>
            <a:headEnd len="sm" w="sm" type="none"/>
            <a:tailEnd len="sm" w="sm" type="none"/>
          </a:ln>
        </p:spPr>
      </p:cxnSp>
      <p:sp>
        <p:nvSpPr>
          <p:cNvPr id="41" name="Google Shape;41;p9"/>
          <p:cNvSpPr txBox="1"/>
          <p:nvPr>
            <p:ph type="title"/>
          </p:nvPr>
        </p:nvSpPr>
        <p:spPr>
          <a:xfrm>
            <a:off x="265500" y="1205825"/>
            <a:ext cx="4045200" cy="1509600"/>
          </a:xfrm>
          <a:prstGeom prst="rect">
            <a:avLst/>
          </a:prstGeom>
        </p:spPr>
        <p:txBody>
          <a:bodyPr anchorCtr="0" anchor="b" bIns="91425" lIns="91425" spcFirstLastPara="1" rIns="91425" wrap="square" tIns="91425"/>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2" name="Google Shape;42;p9"/>
          <p:cNvSpPr txBox="1"/>
          <p:nvPr>
            <p:ph idx="1" type="subTitle"/>
          </p:nvPr>
        </p:nvSpPr>
        <p:spPr>
          <a:xfrm>
            <a:off x="265500" y="2769001"/>
            <a:ext cx="4045200" cy="13455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3" name="Google Shape;43;p9"/>
          <p:cNvSpPr txBox="1"/>
          <p:nvPr>
            <p:ph idx="2" type="body"/>
          </p:nvPr>
        </p:nvSpPr>
        <p:spPr>
          <a:xfrm>
            <a:off x="4939500" y="724200"/>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44" name="Google Shape;44;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5" name="Shape 45"/>
        <p:cNvGrpSpPr/>
        <p:nvPr/>
      </p:nvGrpSpPr>
      <p:grpSpPr>
        <a:xfrm>
          <a:off x="0" y="0"/>
          <a:ext cx="0" cy="0"/>
          <a:chOff x="0" y="0"/>
          <a:chExt cx="0" cy="0"/>
        </a:xfrm>
      </p:grpSpPr>
      <p:sp>
        <p:nvSpPr>
          <p:cNvPr id="46" name="Google Shape;46;p10"/>
          <p:cNvSpPr txBox="1"/>
          <p:nvPr>
            <p:ph idx="1" type="body"/>
          </p:nvPr>
        </p:nvSpPr>
        <p:spPr>
          <a:xfrm>
            <a:off x="311700" y="4236825"/>
            <a:ext cx="5998800" cy="5988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2100"/>
              <a:buNone/>
              <a:defRPr sz="2100"/>
            </a:lvl1pPr>
          </a:lstStyle>
          <a:p/>
        </p:txBody>
      </p:sp>
      <p:sp>
        <p:nvSpPr>
          <p:cNvPr id="47" name="Google Shape;47;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pearmint">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1pPr>
            <a:lvl2pPr lvl="1">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2pPr>
            <a:lvl3pPr lvl="2">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3pPr>
            <a:lvl4pPr lvl="3">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4pPr>
            <a:lvl5pPr lvl="4">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5pPr>
            <a:lvl6pPr lvl="5">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6pPr>
            <a:lvl7pPr lvl="6">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7pPr>
            <a:lvl8pPr lvl="7">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8pPr>
            <a:lvl9pPr lvl="8">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accent3"/>
              </a:buClr>
              <a:buSzPts val="1800"/>
              <a:buFont typeface="Proxima Nova"/>
              <a:buChar char="●"/>
              <a:defRPr sz="1800">
                <a:solidFill>
                  <a:schemeClr val="accent3"/>
                </a:solidFill>
                <a:latin typeface="Proxima Nova"/>
                <a:ea typeface="Proxima Nova"/>
                <a:cs typeface="Proxima Nova"/>
                <a:sym typeface="Proxima Nova"/>
              </a:defRPr>
            </a:lvl1pPr>
            <a:lvl2pPr indent="-317500" lvl="1" marL="9144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2pPr>
            <a:lvl3pPr indent="-317500" lvl="2" marL="13716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3pPr>
            <a:lvl4pPr indent="-317500" lvl="3" marL="18288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4pPr>
            <a:lvl5pPr indent="-317500" lvl="4" marL="22860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5pPr>
            <a:lvl6pPr indent="-317500" lvl="5" marL="27432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6pPr>
            <a:lvl7pPr indent="-317500" lvl="6" marL="32004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7pPr>
            <a:lvl8pPr indent="-317500" lvl="7" marL="36576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8pPr>
            <a:lvl9pPr indent="-317500" lvl="8" marL="4114800">
              <a:lnSpc>
                <a:spcPct val="115000"/>
              </a:lnSpc>
              <a:spcBef>
                <a:spcPts val="1600"/>
              </a:spcBef>
              <a:spcAft>
                <a:spcPts val="1600"/>
              </a:spcAft>
              <a:buClr>
                <a:schemeClr val="accent3"/>
              </a:buClr>
              <a:buSzPts val="1400"/>
              <a:buFont typeface="Proxima Nova"/>
              <a:buChar char="■"/>
              <a:defRPr>
                <a:solidFill>
                  <a:schemeClr val="accent3"/>
                </a:solidFill>
                <a:latin typeface="Proxima Nova"/>
                <a:ea typeface="Proxima Nova"/>
                <a:cs typeface="Proxima Nova"/>
                <a:sym typeface="Proxima Nova"/>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1"/>
                </a:solidFill>
                <a:latin typeface="Proxima Nova"/>
                <a:ea typeface="Proxima Nova"/>
                <a:cs typeface="Proxima Nova"/>
                <a:sym typeface="Proxima Nova"/>
              </a:defRPr>
            </a:lvl1pPr>
            <a:lvl2pPr lvl="1" algn="r">
              <a:buNone/>
              <a:defRPr sz="1000">
                <a:solidFill>
                  <a:schemeClr val="dk1"/>
                </a:solidFill>
                <a:latin typeface="Proxima Nova"/>
                <a:ea typeface="Proxima Nova"/>
                <a:cs typeface="Proxima Nova"/>
                <a:sym typeface="Proxima Nova"/>
              </a:defRPr>
            </a:lvl2pPr>
            <a:lvl3pPr lvl="2" algn="r">
              <a:buNone/>
              <a:defRPr sz="1000">
                <a:solidFill>
                  <a:schemeClr val="dk1"/>
                </a:solidFill>
                <a:latin typeface="Proxima Nova"/>
                <a:ea typeface="Proxima Nova"/>
                <a:cs typeface="Proxima Nova"/>
                <a:sym typeface="Proxima Nova"/>
              </a:defRPr>
            </a:lvl3pPr>
            <a:lvl4pPr lvl="3" algn="r">
              <a:buNone/>
              <a:defRPr sz="1000">
                <a:solidFill>
                  <a:schemeClr val="dk1"/>
                </a:solidFill>
                <a:latin typeface="Proxima Nova"/>
                <a:ea typeface="Proxima Nova"/>
                <a:cs typeface="Proxima Nova"/>
                <a:sym typeface="Proxima Nova"/>
              </a:defRPr>
            </a:lvl4pPr>
            <a:lvl5pPr lvl="4" algn="r">
              <a:buNone/>
              <a:defRPr sz="1000">
                <a:solidFill>
                  <a:schemeClr val="dk1"/>
                </a:solidFill>
                <a:latin typeface="Proxima Nova"/>
                <a:ea typeface="Proxima Nova"/>
                <a:cs typeface="Proxima Nova"/>
                <a:sym typeface="Proxima Nova"/>
              </a:defRPr>
            </a:lvl5pPr>
            <a:lvl6pPr lvl="5" algn="r">
              <a:buNone/>
              <a:defRPr sz="1000">
                <a:solidFill>
                  <a:schemeClr val="dk1"/>
                </a:solidFill>
                <a:latin typeface="Proxima Nova"/>
                <a:ea typeface="Proxima Nova"/>
                <a:cs typeface="Proxima Nova"/>
                <a:sym typeface="Proxima Nova"/>
              </a:defRPr>
            </a:lvl6pPr>
            <a:lvl7pPr lvl="6" algn="r">
              <a:buNone/>
              <a:defRPr sz="1000">
                <a:solidFill>
                  <a:schemeClr val="dk1"/>
                </a:solidFill>
                <a:latin typeface="Proxima Nova"/>
                <a:ea typeface="Proxima Nova"/>
                <a:cs typeface="Proxima Nova"/>
                <a:sym typeface="Proxima Nova"/>
              </a:defRPr>
            </a:lvl7pPr>
            <a:lvl8pPr lvl="7" algn="r">
              <a:buNone/>
              <a:defRPr sz="1000">
                <a:solidFill>
                  <a:schemeClr val="dk1"/>
                </a:solidFill>
                <a:latin typeface="Proxima Nova"/>
                <a:ea typeface="Proxima Nova"/>
                <a:cs typeface="Proxima Nova"/>
                <a:sym typeface="Proxima Nova"/>
              </a:defRPr>
            </a:lvl8pPr>
            <a:lvl9pPr lvl="8" algn="r">
              <a:buNone/>
              <a:defRPr sz="1000">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0.xml"/><Relationship Id="rId3" Type="http://schemas.openxmlformats.org/officeDocument/2006/relationships/image" Target="../media/image59.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1.xml"/><Relationship Id="rId3" Type="http://schemas.openxmlformats.org/officeDocument/2006/relationships/image" Target="../media/image69.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7.xml"/><Relationship Id="rId3" Type="http://schemas.openxmlformats.org/officeDocument/2006/relationships/image" Target="../media/image42.png"/><Relationship Id="rId4" Type="http://schemas.openxmlformats.org/officeDocument/2006/relationships/image" Target="../media/image56.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8.xml"/><Relationship Id="rId3" Type="http://schemas.openxmlformats.org/officeDocument/2006/relationships/image" Target="../media/image48.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9.xml"/><Relationship Id="rId3" Type="http://schemas.openxmlformats.org/officeDocument/2006/relationships/image" Target="../media/image7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jp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0.xml"/><Relationship Id="rId3" Type="http://schemas.openxmlformats.org/officeDocument/2006/relationships/image" Target="../media/image78.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5.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7.xml"/><Relationship Id="rId3" Type="http://schemas.openxmlformats.org/officeDocument/2006/relationships/image" Target="../media/image49.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8.xml"/><Relationship Id="rId3" Type="http://schemas.openxmlformats.org/officeDocument/2006/relationships/image" Target="../media/image50.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0.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1.xml"/><Relationship Id="rId3" Type="http://schemas.openxmlformats.org/officeDocument/2006/relationships/image" Target="../media/image52.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2.xml"/><Relationship Id="rId3" Type="http://schemas.openxmlformats.org/officeDocument/2006/relationships/image" Target="../media/image51.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3.xml"/><Relationship Id="rId3" Type="http://schemas.openxmlformats.org/officeDocument/2006/relationships/image" Target="../media/image53.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4.xml"/><Relationship Id="rId3" Type="http://schemas.openxmlformats.org/officeDocument/2006/relationships/image" Target="../media/image60.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5.xml"/><Relationship Id="rId3" Type="http://schemas.openxmlformats.org/officeDocument/2006/relationships/image" Target="../media/image62.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6.xml"/><Relationship Id="rId3" Type="http://schemas.openxmlformats.org/officeDocument/2006/relationships/image" Target="../media/image82.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7.xml"/><Relationship Id="rId3" Type="http://schemas.openxmlformats.org/officeDocument/2006/relationships/image" Target="../media/image57.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8.xml"/><Relationship Id="rId3" Type="http://schemas.openxmlformats.org/officeDocument/2006/relationships/image" Target="../media/image57.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0.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1.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3.xml"/><Relationship Id="rId3" Type="http://schemas.openxmlformats.org/officeDocument/2006/relationships/image" Target="../media/image58.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4.xml"/><Relationship Id="rId3" Type="http://schemas.openxmlformats.org/officeDocument/2006/relationships/image" Target="../media/image77.pn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5.xml"/><Relationship Id="rId3" Type="http://schemas.openxmlformats.org/officeDocument/2006/relationships/image" Target="../media/image70.pn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6.xml"/><Relationship Id="rId3" Type="http://schemas.openxmlformats.org/officeDocument/2006/relationships/image" Target="../media/image75.pn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7.xml"/><Relationship Id="rId3" Type="http://schemas.openxmlformats.org/officeDocument/2006/relationships/image" Target="../media/image67.pn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8.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9.xml"/><Relationship Id="rId3" Type="http://schemas.openxmlformats.org/officeDocument/2006/relationships/image" Target="../media/image7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4.jp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0.xml"/><Relationship Id="rId3" Type="http://schemas.openxmlformats.org/officeDocument/2006/relationships/image" Target="../media/image79.png"/></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1.xml"/><Relationship Id="rId3" Type="http://schemas.openxmlformats.org/officeDocument/2006/relationships/image" Target="../media/image76.pn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3.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4.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5.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6.xml"/><Relationship Id="rId3" Type="http://schemas.openxmlformats.org/officeDocument/2006/relationships/image" Target="../media/image66.png"/></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8.xml"/><Relationship Id="rId3" Type="http://schemas.openxmlformats.org/officeDocument/2006/relationships/hyperlink" Target="https://www.owasp.org/index.php/OWASP_Code_Review_Guide_Table_of_Contents" TargetMode="External"/><Relationship Id="rId4" Type="http://schemas.openxmlformats.org/officeDocument/2006/relationships/hyperlink" Target="https://arch.simplicable.com/arch/new/secure-code-review-checklist" TargetMode="External"/><Relationship Id="rId11" Type="http://schemas.openxmlformats.org/officeDocument/2006/relationships/hyperlink" Target="https://www.owasp.org/index.php/Category:OWASP_Application_Security_Verification_Standard_Project" TargetMode="External"/><Relationship Id="rId10" Type="http://schemas.openxmlformats.org/officeDocument/2006/relationships/hyperlink" Target="https://en.wikipedia.org/wiki/Principle_of_least_privilege" TargetMode="External"/><Relationship Id="rId9" Type="http://schemas.openxmlformats.org/officeDocument/2006/relationships/hyperlink" Target="https://en.wikipedia.org/wiki/Layered_security" TargetMode="External"/><Relationship Id="rId5" Type="http://schemas.openxmlformats.org/officeDocument/2006/relationships/hyperlink" Target="http://resources.infosecinstitute.com/secure-code-review-practical-approach/#gref" TargetMode="External"/><Relationship Id="rId6" Type="http://schemas.openxmlformats.org/officeDocument/2006/relationships/hyperlink" Target="https://www.owasp.org/index.php/Input_Validation_Cheat_Sheet" TargetMode="External"/><Relationship Id="rId7" Type="http://schemas.openxmlformats.org/officeDocument/2006/relationships/hyperlink" Target="https://www.owasp.org/index.php/XSS_(Cross_Site_Scripting)_Prevention_Cheat_Sheet" TargetMode="External"/><Relationship Id="rId8" Type="http://schemas.openxmlformats.org/officeDocument/2006/relationships/hyperlink" Target="https://docs.google.com/document/d/1ovG_qSqpbS1q2OpEX1Jo08w8dVdi4un1JT7CLz5unX4/edit?usp=sharing" TargetMode="Externa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0.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1.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3.xml"/><Relationship Id="rId3" Type="http://schemas.openxmlformats.org/officeDocument/2006/relationships/hyperlink" Target="mailto:cktricky@gmail.com" TargetMode="External"/><Relationship Id="rId4" Type="http://schemas.openxmlformats.org/officeDocument/2006/relationships/hyperlink" Target="mailto:seth@redpointsecurity.com"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5.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image" Target="../media/image2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hyperlink" Target="https://github.com/keystonejs/keystone" TargetMode="External"/><Relationship Id="rId4" Type="http://schemas.openxmlformats.org/officeDocument/2006/relationships/image" Target="../media/image22.png"/><Relationship Id="rId5" Type="http://schemas.openxmlformats.org/officeDocument/2006/relationships/image" Target="../media/image2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6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 Id="rId3" Type="http://schemas.openxmlformats.org/officeDocument/2006/relationships/image" Target="../media/image34.png"/><Relationship Id="rId4" Type="http://schemas.openxmlformats.org/officeDocument/2006/relationships/image" Target="../media/image4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0.xml"/><Relationship Id="rId3" Type="http://schemas.openxmlformats.org/officeDocument/2006/relationships/image" Target="../media/image4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 Id="rId3" Type="http://schemas.openxmlformats.org/officeDocument/2006/relationships/hyperlink" Target="https://keystonejs.com" TargetMode="External"/><Relationship Id="rId4" Type="http://schemas.openxmlformats.org/officeDocument/2006/relationships/image" Target="../media/image5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 Id="rId3" Type="http://schemas.openxmlformats.org/officeDocument/2006/relationships/image" Target="../media/image18.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9.gi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8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1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7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8.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81.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15.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10.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6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74.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84.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20.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85.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11.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14.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13.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12.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7.xml"/><Relationship Id="rId3" Type="http://schemas.openxmlformats.org/officeDocument/2006/relationships/image" Target="../media/image16.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8.xml"/><Relationship Id="rId3" Type="http://schemas.openxmlformats.org/officeDocument/2006/relationships/image" Target="../media/image28.png"/><Relationship Id="rId4" Type="http://schemas.openxmlformats.org/officeDocument/2006/relationships/image" Target="../media/image19.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54.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5.xml"/><Relationship Id="rId3" Type="http://schemas.openxmlformats.org/officeDocument/2006/relationships/image" Target="../media/image24.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 Id="rId3" Type="http://schemas.openxmlformats.org/officeDocument/2006/relationships/image" Target="../media/image30.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 Id="rId3" Type="http://schemas.openxmlformats.org/officeDocument/2006/relationships/image" Target="../media/image43.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 Id="rId3" Type="http://schemas.openxmlformats.org/officeDocument/2006/relationships/image" Target="../media/image26.png"/><Relationship Id="rId4" Type="http://schemas.openxmlformats.org/officeDocument/2006/relationships/image" Target="../media/image29.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 Id="rId3" Type="http://schemas.openxmlformats.org/officeDocument/2006/relationships/image" Target="../media/image27.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 Id="rId3" Type="http://schemas.openxmlformats.org/officeDocument/2006/relationships/image" Target="../media/image31.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 Id="rId3" Type="http://schemas.openxmlformats.org/officeDocument/2006/relationships/image" Target="../media/image47.png"/><Relationship Id="rId4" Type="http://schemas.openxmlformats.org/officeDocument/2006/relationships/image" Target="../media/image40.png"/><Relationship Id="rId5" Type="http://schemas.openxmlformats.org/officeDocument/2006/relationships/image" Target="../media/image35.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9.xml"/><Relationship Id="rId3" Type="http://schemas.openxmlformats.org/officeDocument/2006/relationships/image" Target="../media/image3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0.xml"/><Relationship Id="rId3" Type="http://schemas.openxmlformats.org/officeDocument/2006/relationships/image" Target="../media/image64.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1.xml"/><Relationship Id="rId3" Type="http://schemas.openxmlformats.org/officeDocument/2006/relationships/image" Target="../media/image44.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6.xml"/><Relationship Id="rId3" Type="http://schemas.openxmlformats.org/officeDocument/2006/relationships/image" Target="../media/image32.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7.xml"/><Relationship Id="rId3" Type="http://schemas.openxmlformats.org/officeDocument/2006/relationships/image" Target="../media/image33.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3.jp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3.xml"/><Relationship Id="rId3" Type="http://schemas.openxmlformats.org/officeDocument/2006/relationships/image" Target="../media/image36.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4.xml"/><Relationship Id="rId3" Type="http://schemas.openxmlformats.org/officeDocument/2006/relationships/image" Target="../media/image37.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5.xml"/><Relationship Id="rId3" Type="http://schemas.openxmlformats.org/officeDocument/2006/relationships/image" Target="../media/image39.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6.xml"/><Relationship Id="rId3" Type="http://schemas.openxmlformats.org/officeDocument/2006/relationships/image" Target="../media/image80.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7.xml"/><Relationship Id="rId3" Type="http://schemas.openxmlformats.org/officeDocument/2006/relationships/image" Target="../media/image65.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8.xml"/><Relationship Id="rId3" Type="http://schemas.openxmlformats.org/officeDocument/2006/relationships/image" Target="../media/image61.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9.xml"/><Relationship Id="rId3" Type="http://schemas.openxmlformats.org/officeDocument/2006/relationships/image" Target="../media/image4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 name="Shape 58"/>
        <p:cNvGrpSpPr/>
        <p:nvPr/>
      </p:nvGrpSpPr>
      <p:grpSpPr>
        <a:xfrm>
          <a:off x="0" y="0"/>
          <a:ext cx="0" cy="0"/>
          <a:chOff x="0" y="0"/>
          <a:chExt cx="0" cy="0"/>
        </a:xfrm>
      </p:grpSpPr>
      <p:sp>
        <p:nvSpPr>
          <p:cNvPr id="59" name="Google Shape;59;p13"/>
          <p:cNvSpPr txBox="1"/>
          <p:nvPr>
            <p:ph type="ctrTitle"/>
          </p:nvPr>
        </p:nvSpPr>
        <p:spPr>
          <a:xfrm>
            <a:off x="510450" y="1257300"/>
            <a:ext cx="8123100" cy="1588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Seth &amp; Ken’s Excellent Adventures (in Code Review)</a:t>
            </a:r>
            <a:endParaRPr/>
          </a:p>
        </p:txBody>
      </p:sp>
      <p:sp>
        <p:nvSpPr>
          <p:cNvPr id="60" name="Google Shape;60;p13"/>
          <p:cNvSpPr txBox="1"/>
          <p:nvPr>
            <p:ph idx="1" type="subTitle"/>
          </p:nvPr>
        </p:nvSpPr>
        <p:spPr>
          <a:xfrm>
            <a:off x="510450" y="3182313"/>
            <a:ext cx="8123100" cy="630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AppSec Day Melbourne</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 name="Shape 115"/>
        <p:cNvGrpSpPr/>
        <p:nvPr/>
      </p:nvGrpSpPr>
      <p:grpSpPr>
        <a:xfrm>
          <a:off x="0" y="0"/>
          <a:ext cx="0" cy="0"/>
          <a:chOff x="0" y="0"/>
          <a:chExt cx="0" cy="0"/>
        </a:xfrm>
      </p:grpSpPr>
      <p:sp>
        <p:nvSpPr>
          <p:cNvPr id="116" name="Google Shape;116;p2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Let’s talk about approach</a:t>
            </a:r>
            <a:endParaRPr/>
          </a:p>
          <a:p>
            <a:pPr indent="0" lvl="0" marL="0" rtl="0" algn="l">
              <a:spcBef>
                <a:spcPts val="0"/>
              </a:spcBef>
              <a:spcAft>
                <a:spcPts val="0"/>
              </a:spcAft>
              <a:buNone/>
            </a:pPr>
            <a:r>
              <a:t/>
            </a:r>
            <a:endParaRPr/>
          </a:p>
        </p:txBody>
      </p:sp>
      <p:sp>
        <p:nvSpPr>
          <p:cNvPr id="117" name="Google Shape;117;p2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Several types of reviews:</a:t>
            </a:r>
            <a:endParaRPr/>
          </a:p>
          <a:p>
            <a:pPr indent="-342900" lvl="0" marL="457200" rtl="0" algn="l">
              <a:spcBef>
                <a:spcPts val="1600"/>
              </a:spcBef>
              <a:spcAft>
                <a:spcPts val="0"/>
              </a:spcAft>
              <a:buSzPts val="1800"/>
              <a:buChar char="●"/>
            </a:pPr>
            <a:r>
              <a:rPr lang="en"/>
              <a:t>You decide how much time you spend on the review (Utopia, Ken lives there)</a:t>
            </a:r>
            <a:endParaRPr/>
          </a:p>
          <a:p>
            <a:pPr indent="-342900" lvl="0" marL="457200" rtl="0" algn="l">
              <a:spcBef>
                <a:spcPts val="0"/>
              </a:spcBef>
              <a:spcAft>
                <a:spcPts val="0"/>
              </a:spcAft>
              <a:buSzPts val="1800"/>
              <a:buChar char="●"/>
            </a:pPr>
            <a:r>
              <a:rPr lang="en"/>
              <a:t>You have no time at all (Seth lives here)</a:t>
            </a:r>
            <a:endParaRPr/>
          </a:p>
          <a:p>
            <a:pPr indent="-342900" lvl="0" marL="457200" rtl="0" algn="l">
              <a:spcBef>
                <a:spcPts val="0"/>
              </a:spcBef>
              <a:spcAft>
                <a:spcPts val="0"/>
              </a:spcAft>
              <a:buSzPts val="1800"/>
              <a:buChar char="●"/>
            </a:pPr>
            <a:r>
              <a:rPr lang="en"/>
              <a:t>Consulting middleground where you have a set time and scoped (hopefully) well or at least semi “okay”</a:t>
            </a:r>
            <a:endParaRPr/>
          </a:p>
          <a:p>
            <a:pPr indent="0" lvl="0" marL="0" rtl="0" algn="l">
              <a:spcBef>
                <a:spcPts val="1600"/>
              </a:spcBef>
              <a:spcAft>
                <a:spcPts val="0"/>
              </a:spcAft>
              <a:buNone/>
            </a:pPr>
            <a:r>
              <a:t/>
            </a:r>
            <a:endParaRPr/>
          </a:p>
          <a:p>
            <a:pPr indent="0" lvl="0" marL="0" rtl="0" algn="l">
              <a:spcBef>
                <a:spcPts val="1600"/>
              </a:spcBef>
              <a:spcAft>
                <a:spcPts val="1600"/>
              </a:spcAft>
              <a:buNone/>
            </a:pPr>
            <a:r>
              <a:rPr lang="en"/>
              <a:t>NONE OF THESE TYPES MEAN “RUN A SCANNER AND ANALYZE THE RESULTS”</a:t>
            </a:r>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0" name="Shape 700"/>
        <p:cNvGrpSpPr/>
        <p:nvPr/>
      </p:nvGrpSpPr>
      <p:grpSpPr>
        <a:xfrm>
          <a:off x="0" y="0"/>
          <a:ext cx="0" cy="0"/>
          <a:chOff x="0" y="0"/>
          <a:chExt cx="0" cy="0"/>
        </a:xfrm>
      </p:grpSpPr>
      <p:sp>
        <p:nvSpPr>
          <p:cNvPr id="701" name="Google Shape;701;p11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So-crates Exercise - Post-Mortem</a:t>
            </a:r>
            <a:endParaRPr/>
          </a:p>
          <a:p>
            <a:pPr indent="0" lvl="0" marL="0" rtl="0" algn="l">
              <a:spcBef>
                <a:spcPts val="0"/>
              </a:spcBef>
              <a:spcAft>
                <a:spcPts val="0"/>
              </a:spcAft>
              <a:buNone/>
            </a:pPr>
            <a:r>
              <a:t/>
            </a:r>
            <a:endParaRPr/>
          </a:p>
        </p:txBody>
      </p:sp>
      <p:sp>
        <p:nvSpPr>
          <p:cNvPr id="702" name="Google Shape;702;p11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Searching for django.contrib.auth leads us to </a:t>
            </a:r>
            <a:r>
              <a:rPr i="1" lang="en"/>
              <a:t>intro/models.py</a:t>
            </a:r>
            <a:endParaRPr i="1"/>
          </a:p>
        </p:txBody>
      </p:sp>
      <p:pic>
        <p:nvPicPr>
          <p:cNvPr id="703" name="Google Shape;703;p112"/>
          <p:cNvPicPr preferRelativeResize="0"/>
          <p:nvPr/>
        </p:nvPicPr>
        <p:blipFill>
          <a:blip r:embed="rId3">
            <a:alphaModFix/>
          </a:blip>
          <a:stretch>
            <a:fillRect/>
          </a:stretch>
        </p:blipFill>
        <p:spPr>
          <a:xfrm>
            <a:off x="1298225" y="1675777"/>
            <a:ext cx="6547549" cy="3221426"/>
          </a:xfrm>
          <a:prstGeom prst="rect">
            <a:avLst/>
          </a:prstGeom>
          <a:noFill/>
          <a:ln>
            <a:noFill/>
          </a:ln>
        </p:spPr>
      </p:pic>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7" name="Shape 707"/>
        <p:cNvGrpSpPr/>
        <p:nvPr/>
      </p:nvGrpSpPr>
      <p:grpSpPr>
        <a:xfrm>
          <a:off x="0" y="0"/>
          <a:ext cx="0" cy="0"/>
          <a:chOff x="0" y="0"/>
          <a:chExt cx="0" cy="0"/>
        </a:xfrm>
      </p:grpSpPr>
      <p:sp>
        <p:nvSpPr>
          <p:cNvPr id="708" name="Google Shape;708;p11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So-crates Exercise - Post-Mortem</a:t>
            </a:r>
            <a:endParaRPr/>
          </a:p>
          <a:p>
            <a:pPr indent="0" lvl="0" marL="0" rtl="0" algn="l">
              <a:spcBef>
                <a:spcPts val="0"/>
              </a:spcBef>
              <a:spcAft>
                <a:spcPts val="0"/>
              </a:spcAft>
              <a:buNone/>
            </a:pPr>
            <a:r>
              <a:t/>
            </a:r>
            <a:endParaRPr/>
          </a:p>
        </p:txBody>
      </p:sp>
      <p:sp>
        <p:nvSpPr>
          <p:cNvPr id="709" name="Google Shape;709;p11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If we go back to the django.contrib.auth documentation, it uses the templates in the registration directory.</a:t>
            </a:r>
            <a:endParaRPr i="1"/>
          </a:p>
        </p:txBody>
      </p:sp>
      <p:pic>
        <p:nvPicPr>
          <p:cNvPr id="710" name="Google Shape;710;p113"/>
          <p:cNvPicPr preferRelativeResize="0"/>
          <p:nvPr/>
        </p:nvPicPr>
        <p:blipFill>
          <a:blip r:embed="rId3">
            <a:alphaModFix/>
          </a:blip>
          <a:stretch>
            <a:fillRect/>
          </a:stretch>
        </p:blipFill>
        <p:spPr>
          <a:xfrm>
            <a:off x="1562487" y="1905850"/>
            <a:ext cx="6019026" cy="3075149"/>
          </a:xfrm>
          <a:prstGeom prst="rect">
            <a:avLst/>
          </a:prstGeom>
          <a:noFill/>
          <a:ln>
            <a:noFill/>
          </a:ln>
        </p:spPr>
      </p:pic>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4" name="Shape 714"/>
        <p:cNvGrpSpPr/>
        <p:nvPr/>
      </p:nvGrpSpPr>
      <p:grpSpPr>
        <a:xfrm>
          <a:off x="0" y="0"/>
          <a:ext cx="0" cy="0"/>
          <a:chOff x="0" y="0"/>
          <a:chExt cx="0" cy="0"/>
        </a:xfrm>
      </p:grpSpPr>
      <p:sp>
        <p:nvSpPr>
          <p:cNvPr id="715" name="Google Shape;715;p114"/>
          <p:cNvSpPr txBox="1"/>
          <p:nvPr>
            <p:ph type="title"/>
          </p:nvPr>
        </p:nvSpPr>
        <p:spPr>
          <a:xfrm>
            <a:off x="510450" y="2057400"/>
            <a:ext cx="8123100" cy="77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Auditing</a:t>
            </a:r>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9" name="Shape 719"/>
        <p:cNvGrpSpPr/>
        <p:nvPr/>
      </p:nvGrpSpPr>
      <p:grpSpPr>
        <a:xfrm>
          <a:off x="0" y="0"/>
          <a:ext cx="0" cy="0"/>
          <a:chOff x="0" y="0"/>
          <a:chExt cx="0" cy="0"/>
        </a:xfrm>
      </p:grpSpPr>
      <p:sp>
        <p:nvSpPr>
          <p:cNvPr id="720" name="Google Shape;720;p11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Auditing Review</a:t>
            </a:r>
            <a:endParaRPr/>
          </a:p>
        </p:txBody>
      </p:sp>
      <p:sp>
        <p:nvSpPr>
          <p:cNvPr id="721" name="Google Shape;721;p11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Validate that appropriate logging and exception handling are handled within application source</a:t>
            </a:r>
            <a:endParaRPr/>
          </a:p>
          <a:p>
            <a:pPr indent="-342900" lvl="0" marL="457200" rtl="0" algn="l">
              <a:spcBef>
                <a:spcPts val="0"/>
              </a:spcBef>
              <a:spcAft>
                <a:spcPts val="0"/>
              </a:spcAft>
              <a:buSzPts val="1800"/>
              <a:buChar char="●"/>
            </a:pPr>
            <a:r>
              <a:rPr lang="en"/>
              <a:t>One path in the trace of sensitive data from source to sink</a:t>
            </a:r>
            <a:endParaRPr/>
          </a:p>
          <a:p>
            <a:pPr indent="-342900" lvl="0" marL="457200" rtl="0" algn="l">
              <a:spcBef>
                <a:spcPts val="0"/>
              </a:spcBef>
              <a:spcAft>
                <a:spcPts val="0"/>
              </a:spcAft>
              <a:buSzPts val="1800"/>
              <a:buChar char="●"/>
            </a:pPr>
            <a:r>
              <a:rPr lang="en"/>
              <a:t>Logging functions and error messages are considered a data sink</a:t>
            </a:r>
            <a:endParaRPr/>
          </a:p>
          <a:p>
            <a:pPr indent="-342900" lvl="0" marL="457200" rtl="0" algn="l">
              <a:spcBef>
                <a:spcPts val="0"/>
              </a:spcBef>
              <a:spcAft>
                <a:spcPts val="0"/>
              </a:spcAft>
              <a:buSzPts val="1800"/>
              <a:buChar char="●"/>
            </a:pPr>
            <a:r>
              <a:rPr lang="en"/>
              <a:t>Logging should happen in any endpoint that performs a state-changing operation or has security implications</a:t>
            </a:r>
            <a:endParaRPr/>
          </a:p>
          <a:p>
            <a:pPr indent="-342900" lvl="0" marL="457200" rtl="0" algn="l">
              <a:spcBef>
                <a:spcPts val="0"/>
              </a:spcBef>
              <a:spcAft>
                <a:spcPts val="0"/>
              </a:spcAft>
              <a:buSzPts val="1800"/>
              <a:buChar char="●"/>
            </a:pPr>
            <a:r>
              <a:rPr lang="en"/>
              <a:t>This data is used for immediate analysis and future forensics needs.</a:t>
            </a:r>
            <a:endParaRPr/>
          </a:p>
          <a:p>
            <a:pPr indent="-342900" lvl="0" marL="457200" rtl="0" algn="l">
              <a:spcBef>
                <a:spcPts val="0"/>
              </a:spcBef>
              <a:spcAft>
                <a:spcPts val="0"/>
              </a:spcAft>
              <a:buSzPts val="1800"/>
              <a:buChar char="●"/>
            </a:pPr>
            <a:r>
              <a:rPr lang="en"/>
              <a:t>Check that sensitive data is appropriately handled (no credit card numbers, etc) and the correct details are logged</a:t>
            </a:r>
            <a:endParaRPr/>
          </a:p>
          <a:p>
            <a:pPr indent="-342900" lvl="0" marL="457200" rtl="0" algn="l">
              <a:spcBef>
                <a:spcPts val="0"/>
              </a:spcBef>
              <a:spcAft>
                <a:spcPts val="0"/>
              </a:spcAft>
              <a:buSzPts val="1800"/>
              <a:buChar char="●"/>
            </a:pPr>
            <a:r>
              <a:rPr lang="en"/>
              <a:t>Administrators must trust that logs may not be manipulated by unauthorized parties</a:t>
            </a:r>
            <a:endParaRP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5" name="Shape 725"/>
        <p:cNvGrpSpPr/>
        <p:nvPr/>
      </p:nvGrpSpPr>
      <p:grpSpPr>
        <a:xfrm>
          <a:off x="0" y="0"/>
          <a:ext cx="0" cy="0"/>
          <a:chOff x="0" y="0"/>
          <a:chExt cx="0" cy="0"/>
        </a:xfrm>
      </p:grpSpPr>
      <p:sp>
        <p:nvSpPr>
          <p:cNvPr id="726" name="Google Shape;726;p1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Auditing Review Vulnerabilities</a:t>
            </a:r>
            <a:endParaRPr/>
          </a:p>
        </p:txBody>
      </p:sp>
      <p:sp>
        <p:nvSpPr>
          <p:cNvPr id="727" name="Google Shape;727;p11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sz="2400"/>
              <a:t>Sensitive Data Exposure - OWASP Top 10 A3:2017</a:t>
            </a:r>
            <a:endParaRPr sz="2400"/>
          </a:p>
          <a:p>
            <a:pPr indent="-381000" lvl="0" marL="457200" rtl="0" algn="l">
              <a:spcBef>
                <a:spcPts val="0"/>
              </a:spcBef>
              <a:spcAft>
                <a:spcPts val="0"/>
              </a:spcAft>
              <a:buSzPts val="2400"/>
              <a:buChar char="●"/>
            </a:pPr>
            <a:r>
              <a:rPr lang="en" sz="2400"/>
              <a:t>Insufficient Logging &amp; Monitoring - </a:t>
            </a:r>
            <a:r>
              <a:rPr lang="en" sz="2400"/>
              <a:t>OWASP Top 10 A10:2017</a:t>
            </a:r>
            <a:endParaRPr sz="2400"/>
          </a:p>
          <a:p>
            <a:pPr indent="-381000" lvl="0" marL="457200" rtl="0" algn="l">
              <a:spcBef>
                <a:spcPts val="0"/>
              </a:spcBef>
              <a:spcAft>
                <a:spcPts val="0"/>
              </a:spcAft>
              <a:buSzPts val="2400"/>
              <a:buChar char="●"/>
            </a:pPr>
            <a:r>
              <a:rPr lang="en" sz="2400"/>
              <a:t>Debug Messages</a:t>
            </a:r>
            <a:endParaRPr sz="2400"/>
          </a:p>
          <a:p>
            <a:pPr indent="-381000" lvl="0" marL="457200" rtl="0" algn="l">
              <a:spcBef>
                <a:spcPts val="0"/>
              </a:spcBef>
              <a:spcAft>
                <a:spcPts val="0"/>
              </a:spcAft>
              <a:buSzPts val="2400"/>
              <a:buChar char="●"/>
            </a:pPr>
            <a:r>
              <a:rPr lang="en" sz="2400"/>
              <a:t>Error Handling</a:t>
            </a:r>
            <a:endParaRPr sz="2400"/>
          </a:p>
          <a:p>
            <a:pPr indent="-381000" lvl="0" marL="457200" rtl="0" algn="l">
              <a:spcBef>
                <a:spcPts val="0"/>
              </a:spcBef>
              <a:spcAft>
                <a:spcPts val="0"/>
              </a:spcAft>
              <a:buSzPts val="2400"/>
              <a:buChar char="●"/>
            </a:pPr>
            <a:r>
              <a:rPr lang="en" sz="2400"/>
              <a:t>Information Leakage</a:t>
            </a:r>
            <a:endParaRP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1" name="Shape 731"/>
        <p:cNvGrpSpPr/>
        <p:nvPr/>
      </p:nvGrpSpPr>
      <p:grpSpPr>
        <a:xfrm>
          <a:off x="0" y="0"/>
          <a:ext cx="0" cy="0"/>
          <a:chOff x="0" y="0"/>
          <a:chExt cx="0" cy="0"/>
        </a:xfrm>
      </p:grpSpPr>
      <p:sp>
        <p:nvSpPr>
          <p:cNvPr id="732" name="Google Shape;732;p1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Auditing Review Checklist</a:t>
            </a:r>
            <a:endParaRPr/>
          </a:p>
        </p:txBody>
      </p:sp>
      <p:sp>
        <p:nvSpPr>
          <p:cNvPr id="733" name="Google Shape;733;p11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 sz="2000"/>
              <a:t>If an exception occurs, does the application fails securely?</a:t>
            </a:r>
            <a:endParaRPr sz="2000"/>
          </a:p>
          <a:p>
            <a:pPr indent="-355600" lvl="0" marL="457200" rtl="0" algn="l">
              <a:spcBef>
                <a:spcPts val="0"/>
              </a:spcBef>
              <a:spcAft>
                <a:spcPts val="0"/>
              </a:spcAft>
              <a:buSzPts val="2000"/>
              <a:buChar char="●"/>
            </a:pPr>
            <a:r>
              <a:rPr lang="en" sz="2000"/>
              <a:t>Do error messages reveal sensitive application or unnecessary execution details?</a:t>
            </a:r>
            <a:endParaRPr sz="2000"/>
          </a:p>
          <a:p>
            <a:pPr indent="-355600" lvl="0" marL="457200" rtl="0" algn="l">
              <a:spcBef>
                <a:spcPts val="0"/>
              </a:spcBef>
              <a:spcAft>
                <a:spcPts val="0"/>
              </a:spcAft>
              <a:buSzPts val="2000"/>
              <a:buChar char="●"/>
            </a:pPr>
            <a:r>
              <a:rPr lang="en" sz="2000"/>
              <a:t>Are Component, framework, and system errors displayed to end user?</a:t>
            </a:r>
            <a:endParaRPr sz="2000"/>
          </a:p>
          <a:p>
            <a:pPr indent="-355600" lvl="0" marL="457200" rtl="0" algn="l">
              <a:spcBef>
                <a:spcPts val="0"/>
              </a:spcBef>
              <a:spcAft>
                <a:spcPts val="0"/>
              </a:spcAft>
              <a:buSzPts val="2000"/>
              <a:buChar char="●"/>
            </a:pPr>
            <a:r>
              <a:rPr lang="en" sz="2000"/>
              <a:t>Does exception handling that occurs during security sensitive processes release resources safely and roll back any transactions?</a:t>
            </a:r>
            <a:endParaRPr sz="2000"/>
          </a:p>
          <a:p>
            <a:pPr indent="-355600" lvl="0" marL="457200" rtl="0" algn="l">
              <a:spcBef>
                <a:spcPts val="0"/>
              </a:spcBef>
              <a:spcAft>
                <a:spcPts val="0"/>
              </a:spcAft>
              <a:buSzPts val="2000"/>
              <a:buChar char="●"/>
            </a:pPr>
            <a:r>
              <a:rPr lang="en" sz="2000"/>
              <a:t>Are relevant user details and system actions logged?</a:t>
            </a:r>
            <a:endParaRPr sz="2000"/>
          </a:p>
          <a:p>
            <a:pPr indent="-355600" lvl="0" marL="457200" rtl="0" algn="l">
              <a:spcBef>
                <a:spcPts val="0"/>
              </a:spcBef>
              <a:spcAft>
                <a:spcPts val="0"/>
              </a:spcAft>
              <a:buSzPts val="2000"/>
              <a:buChar char="●"/>
            </a:pPr>
            <a:r>
              <a:rPr lang="en" sz="2000"/>
              <a:t>Is sensitive user input flagged, identified, protected, and not written to the logs?</a:t>
            </a:r>
            <a:endParaRPr sz="2000"/>
          </a:p>
          <a:p>
            <a:pPr indent="-330200" lvl="1" marL="914400" rtl="0" algn="l">
              <a:spcBef>
                <a:spcPts val="0"/>
              </a:spcBef>
              <a:spcAft>
                <a:spcPts val="0"/>
              </a:spcAft>
              <a:buSzPts val="1600"/>
              <a:buChar char="○"/>
            </a:pPr>
            <a:r>
              <a:rPr lang="en" sz="1600"/>
              <a:t>Credit Card #s, Social Security Numbers, Passwords, PII, keys</a:t>
            </a:r>
            <a:endParaRPr sz="1600"/>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7" name="Shape 737"/>
        <p:cNvGrpSpPr/>
        <p:nvPr/>
      </p:nvGrpSpPr>
      <p:grpSpPr>
        <a:xfrm>
          <a:off x="0" y="0"/>
          <a:ext cx="0" cy="0"/>
          <a:chOff x="0" y="0"/>
          <a:chExt cx="0" cy="0"/>
        </a:xfrm>
      </p:grpSpPr>
      <p:sp>
        <p:nvSpPr>
          <p:cNvPr id="738" name="Google Shape;738;p1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Auditing Review Checklist</a:t>
            </a:r>
            <a:endParaRPr/>
          </a:p>
        </p:txBody>
      </p:sp>
      <p:sp>
        <p:nvSpPr>
          <p:cNvPr id="739" name="Google Shape;739;p11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74650" lvl="0" marL="457200" marR="0" rtl="0" algn="l">
              <a:lnSpc>
                <a:spcPct val="115000"/>
              </a:lnSpc>
              <a:spcBef>
                <a:spcPts val="0"/>
              </a:spcBef>
              <a:spcAft>
                <a:spcPts val="0"/>
              </a:spcAft>
              <a:buClr>
                <a:schemeClr val="accent3"/>
              </a:buClr>
              <a:buSzPts val="2300"/>
              <a:buFont typeface="Proxima Nova"/>
              <a:buChar char="●"/>
            </a:pPr>
            <a:r>
              <a:rPr lang="en" sz="2300"/>
              <a:t>Are unexpected errors and inputs logged?</a:t>
            </a:r>
            <a:endParaRPr sz="2300"/>
          </a:p>
          <a:p>
            <a:pPr indent="-349250" lvl="1" marL="914400" marR="0" rtl="0" algn="l">
              <a:lnSpc>
                <a:spcPct val="115000"/>
              </a:lnSpc>
              <a:spcBef>
                <a:spcPts val="0"/>
              </a:spcBef>
              <a:spcAft>
                <a:spcPts val="0"/>
              </a:spcAft>
              <a:buSzPts val="1900"/>
              <a:buChar char="○"/>
            </a:pPr>
            <a:r>
              <a:rPr lang="en" sz="1900"/>
              <a:t>Multiple login attempts, invalid logins, unauthorized access attempts</a:t>
            </a:r>
            <a:endParaRPr sz="1900"/>
          </a:p>
          <a:p>
            <a:pPr indent="-374650" lvl="0" marL="457200" marR="0" rtl="0" algn="l">
              <a:lnSpc>
                <a:spcPct val="115000"/>
              </a:lnSpc>
              <a:spcBef>
                <a:spcPts val="0"/>
              </a:spcBef>
              <a:spcAft>
                <a:spcPts val="0"/>
              </a:spcAft>
              <a:buSzPts val="2300"/>
              <a:buChar char="●"/>
            </a:pPr>
            <a:r>
              <a:rPr lang="en" sz="2300"/>
              <a:t>Are log details should be specific enough to reconstruct events for audit purposes?</a:t>
            </a:r>
            <a:endParaRPr sz="2300"/>
          </a:p>
          <a:p>
            <a:pPr indent="-374650" lvl="0" marL="457200" marR="0" rtl="0" algn="l">
              <a:lnSpc>
                <a:spcPct val="115000"/>
              </a:lnSpc>
              <a:spcBef>
                <a:spcPts val="0"/>
              </a:spcBef>
              <a:spcAft>
                <a:spcPts val="0"/>
              </a:spcAft>
              <a:buSzPts val="2300"/>
              <a:buChar char="●"/>
            </a:pPr>
            <a:r>
              <a:rPr lang="en" sz="2300"/>
              <a:t>Are logging configuration settings configurable through settings or environment variables and not hard-coded into the source?</a:t>
            </a:r>
            <a:endParaRPr sz="2300"/>
          </a:p>
          <a:p>
            <a:pPr indent="-374650" lvl="0" marL="457200" marR="0" rtl="0" algn="l">
              <a:lnSpc>
                <a:spcPct val="115000"/>
              </a:lnSpc>
              <a:spcBef>
                <a:spcPts val="0"/>
              </a:spcBef>
              <a:spcAft>
                <a:spcPts val="0"/>
              </a:spcAft>
              <a:buSzPts val="2300"/>
              <a:buChar char="●"/>
            </a:pPr>
            <a:r>
              <a:rPr lang="en" sz="2300"/>
              <a:t>Is User-controlled data validated and/or sanitized before logging to prevent log injection?</a:t>
            </a:r>
            <a:endParaRPr sz="2300"/>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3" name="Shape 743"/>
        <p:cNvGrpSpPr/>
        <p:nvPr/>
      </p:nvGrpSpPr>
      <p:grpSpPr>
        <a:xfrm>
          <a:off x="0" y="0"/>
          <a:ext cx="0" cy="0"/>
          <a:chOff x="0" y="0"/>
          <a:chExt cx="0" cy="0"/>
        </a:xfrm>
      </p:grpSpPr>
      <p:sp>
        <p:nvSpPr>
          <p:cNvPr id="744" name="Google Shape;744;p1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Logging - Java</a:t>
            </a:r>
            <a:endParaRPr/>
          </a:p>
        </p:txBody>
      </p:sp>
      <p:pic>
        <p:nvPicPr>
          <p:cNvPr id="745" name="Google Shape;745;p119"/>
          <p:cNvPicPr preferRelativeResize="0"/>
          <p:nvPr/>
        </p:nvPicPr>
        <p:blipFill>
          <a:blip r:embed="rId3">
            <a:alphaModFix/>
          </a:blip>
          <a:stretch>
            <a:fillRect/>
          </a:stretch>
        </p:blipFill>
        <p:spPr>
          <a:xfrm>
            <a:off x="2084288" y="1152475"/>
            <a:ext cx="4975425" cy="1653225"/>
          </a:xfrm>
          <a:prstGeom prst="rect">
            <a:avLst/>
          </a:prstGeom>
          <a:noFill/>
          <a:ln>
            <a:noFill/>
          </a:ln>
        </p:spPr>
      </p:pic>
      <p:pic>
        <p:nvPicPr>
          <p:cNvPr id="746" name="Google Shape;746;p119"/>
          <p:cNvPicPr preferRelativeResize="0"/>
          <p:nvPr/>
        </p:nvPicPr>
        <p:blipFill>
          <a:blip r:embed="rId4">
            <a:alphaModFix/>
          </a:blip>
          <a:stretch>
            <a:fillRect/>
          </a:stretch>
        </p:blipFill>
        <p:spPr>
          <a:xfrm>
            <a:off x="951238" y="2940450"/>
            <a:ext cx="7241524" cy="1795650"/>
          </a:xfrm>
          <a:prstGeom prst="rect">
            <a:avLst/>
          </a:prstGeom>
          <a:noFill/>
          <a:ln>
            <a:noFill/>
          </a:ln>
        </p:spPr>
      </p:pic>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0" name="Shape 750"/>
        <p:cNvGrpSpPr/>
        <p:nvPr/>
      </p:nvGrpSpPr>
      <p:grpSpPr>
        <a:xfrm>
          <a:off x="0" y="0"/>
          <a:ext cx="0" cy="0"/>
          <a:chOff x="0" y="0"/>
          <a:chExt cx="0" cy="0"/>
        </a:xfrm>
      </p:grpSpPr>
      <p:sp>
        <p:nvSpPr>
          <p:cNvPr id="751" name="Google Shape;751;p120"/>
          <p:cNvSpPr txBox="1"/>
          <p:nvPr>
            <p:ph type="title"/>
          </p:nvPr>
        </p:nvSpPr>
        <p:spPr>
          <a:xfrm>
            <a:off x="265500" y="1205825"/>
            <a:ext cx="4045200" cy="1509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Auditing</a:t>
            </a:r>
            <a:endParaRPr/>
          </a:p>
        </p:txBody>
      </p:sp>
      <p:sp>
        <p:nvSpPr>
          <p:cNvPr id="752" name="Google Shape;752;p120"/>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0" lvl="0" marL="0" rtl="0" algn="l">
              <a:spcBef>
                <a:spcPts val="0"/>
              </a:spcBef>
              <a:spcAft>
                <a:spcPts val="1600"/>
              </a:spcAft>
              <a:buNone/>
            </a:pPr>
            <a:r>
              <a:t/>
            </a:r>
            <a:endParaRPr/>
          </a:p>
        </p:txBody>
      </p:sp>
      <p:sp>
        <p:nvSpPr>
          <p:cNvPr id="753" name="Google Shape;753;p120"/>
          <p:cNvSpPr txBox="1"/>
          <p:nvPr>
            <p:ph idx="1" type="subTitle"/>
          </p:nvPr>
        </p:nvSpPr>
        <p:spPr>
          <a:xfrm>
            <a:off x="265500" y="2769001"/>
            <a:ext cx="4045200" cy="1345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Exercise Abraham Lincoln</a:t>
            </a:r>
            <a:endParaRPr/>
          </a:p>
          <a:p>
            <a:pPr indent="0" lvl="0" marL="0" rtl="0" algn="ctr">
              <a:spcBef>
                <a:spcPts val="0"/>
              </a:spcBef>
              <a:spcAft>
                <a:spcPts val="0"/>
              </a:spcAft>
              <a:buNone/>
            </a:pPr>
            <a:r>
              <a:t/>
            </a:r>
            <a:endParaRPr/>
          </a:p>
          <a:p>
            <a:pPr indent="0" lvl="0" marL="0" rtl="0" algn="ctr">
              <a:spcBef>
                <a:spcPts val="0"/>
              </a:spcBef>
              <a:spcAft>
                <a:spcPts val="0"/>
              </a:spcAft>
              <a:buNone/>
            </a:pPr>
            <a:r>
              <a:rPr lang="en"/>
              <a:t>Are logs enabled in the provided app? Where do they go? What’s in them?</a:t>
            </a:r>
            <a:endParaRPr/>
          </a:p>
        </p:txBody>
      </p:sp>
      <p:pic>
        <p:nvPicPr>
          <p:cNvPr id="754" name="Google Shape;754;p120"/>
          <p:cNvPicPr preferRelativeResize="0"/>
          <p:nvPr/>
        </p:nvPicPr>
        <p:blipFill>
          <a:blip r:embed="rId3">
            <a:alphaModFix/>
          </a:blip>
          <a:stretch>
            <a:fillRect/>
          </a:stretch>
        </p:blipFill>
        <p:spPr>
          <a:xfrm>
            <a:off x="4751013" y="884425"/>
            <a:ext cx="4213974" cy="3374650"/>
          </a:xfrm>
          <a:prstGeom prst="rect">
            <a:avLst/>
          </a:prstGeom>
          <a:noFill/>
          <a:ln>
            <a:noFill/>
          </a:ln>
        </p:spPr>
      </p:pic>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8" name="Shape 758"/>
        <p:cNvGrpSpPr/>
        <p:nvPr/>
      </p:nvGrpSpPr>
      <p:grpSpPr>
        <a:xfrm>
          <a:off x="0" y="0"/>
          <a:ext cx="0" cy="0"/>
          <a:chOff x="0" y="0"/>
          <a:chExt cx="0" cy="0"/>
        </a:xfrm>
      </p:grpSpPr>
      <p:pic>
        <p:nvPicPr>
          <p:cNvPr id="759" name="Google Shape;759;p121"/>
          <p:cNvPicPr preferRelativeResize="0"/>
          <p:nvPr/>
        </p:nvPicPr>
        <p:blipFill>
          <a:blip r:embed="rId3">
            <a:alphaModFix/>
          </a:blip>
          <a:stretch>
            <a:fillRect/>
          </a:stretch>
        </p:blipFill>
        <p:spPr>
          <a:xfrm>
            <a:off x="701825" y="1698750"/>
            <a:ext cx="7740374" cy="3280576"/>
          </a:xfrm>
          <a:prstGeom prst="rect">
            <a:avLst/>
          </a:prstGeom>
          <a:noFill/>
          <a:ln>
            <a:noFill/>
          </a:ln>
        </p:spPr>
      </p:pic>
      <p:sp>
        <p:nvSpPr>
          <p:cNvPr id="760" name="Google Shape;760;p1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Abraham Lincoln</a:t>
            </a:r>
            <a:r>
              <a:rPr lang="en"/>
              <a:t> Exercise - Post-Mortem</a:t>
            </a:r>
            <a:endParaRPr/>
          </a:p>
          <a:p>
            <a:pPr indent="0" lvl="0" marL="0" rtl="0" algn="l">
              <a:spcBef>
                <a:spcPts val="0"/>
              </a:spcBef>
              <a:spcAft>
                <a:spcPts val="0"/>
              </a:spcAft>
              <a:buNone/>
            </a:pPr>
            <a:r>
              <a:t/>
            </a:r>
            <a:endParaRPr/>
          </a:p>
        </p:txBody>
      </p:sp>
      <p:sp>
        <p:nvSpPr>
          <p:cNvPr id="761" name="Google Shape;761;p12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So where should we look? Sensitive functions.</a:t>
            </a:r>
            <a:endParaRPr/>
          </a:p>
        </p:txBody>
      </p:sp>
      <p:sp>
        <p:nvSpPr>
          <p:cNvPr id="762" name="Google Shape;762;p121"/>
          <p:cNvSpPr/>
          <p:nvPr/>
        </p:nvSpPr>
        <p:spPr>
          <a:xfrm>
            <a:off x="701825" y="1896225"/>
            <a:ext cx="2725800" cy="255300"/>
          </a:xfrm>
          <a:prstGeom prst="rect">
            <a:avLst/>
          </a:prstGeom>
          <a:noFill/>
          <a:ln cap="flat" cmpd="sng" w="285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121"/>
          <p:cNvSpPr/>
          <p:nvPr/>
        </p:nvSpPr>
        <p:spPr>
          <a:xfrm>
            <a:off x="2042700" y="3819950"/>
            <a:ext cx="6342000" cy="255300"/>
          </a:xfrm>
          <a:prstGeom prst="rect">
            <a:avLst/>
          </a:prstGeom>
          <a:noFill/>
          <a:ln cap="flat" cmpd="sng" w="285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1" name="Shape 121"/>
        <p:cNvGrpSpPr/>
        <p:nvPr/>
      </p:nvGrpSpPr>
      <p:grpSpPr>
        <a:xfrm>
          <a:off x="0" y="0"/>
          <a:ext cx="0" cy="0"/>
          <a:chOff x="0" y="0"/>
          <a:chExt cx="0" cy="0"/>
        </a:xfrm>
      </p:grpSpPr>
      <p:sp>
        <p:nvSpPr>
          <p:cNvPr id="122" name="Google Shape;122;p2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Let’s talk about approach</a:t>
            </a:r>
            <a:endParaRPr/>
          </a:p>
          <a:p>
            <a:pPr indent="0" lvl="0" marL="0" rtl="0" algn="l">
              <a:spcBef>
                <a:spcPts val="0"/>
              </a:spcBef>
              <a:spcAft>
                <a:spcPts val="0"/>
              </a:spcAft>
              <a:buNone/>
            </a:pPr>
            <a:r>
              <a:t/>
            </a:r>
            <a:endParaRPr/>
          </a:p>
        </p:txBody>
      </p:sp>
      <p:pic>
        <p:nvPicPr>
          <p:cNvPr id="123" name="Google Shape;123;p23"/>
          <p:cNvPicPr preferRelativeResize="0"/>
          <p:nvPr/>
        </p:nvPicPr>
        <p:blipFill>
          <a:blip r:embed="rId3">
            <a:alphaModFix/>
          </a:blip>
          <a:stretch>
            <a:fillRect/>
          </a:stretch>
        </p:blipFill>
        <p:spPr>
          <a:xfrm>
            <a:off x="1531075" y="1119375"/>
            <a:ext cx="6081850" cy="3421050"/>
          </a:xfrm>
          <a:prstGeom prst="rect">
            <a:avLst/>
          </a:prstGeom>
          <a:noFill/>
          <a:ln>
            <a:noFill/>
          </a:ln>
        </p:spPr>
      </p:pic>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7" name="Shape 767"/>
        <p:cNvGrpSpPr/>
        <p:nvPr/>
      </p:nvGrpSpPr>
      <p:grpSpPr>
        <a:xfrm>
          <a:off x="0" y="0"/>
          <a:ext cx="0" cy="0"/>
          <a:chOff x="0" y="0"/>
          <a:chExt cx="0" cy="0"/>
        </a:xfrm>
      </p:grpSpPr>
      <p:pic>
        <p:nvPicPr>
          <p:cNvPr id="768" name="Google Shape;768;p122"/>
          <p:cNvPicPr preferRelativeResize="0"/>
          <p:nvPr/>
        </p:nvPicPr>
        <p:blipFill>
          <a:blip r:embed="rId3">
            <a:alphaModFix/>
          </a:blip>
          <a:stretch>
            <a:fillRect/>
          </a:stretch>
        </p:blipFill>
        <p:spPr>
          <a:xfrm>
            <a:off x="4351200" y="1017725"/>
            <a:ext cx="4569650" cy="5529100"/>
          </a:xfrm>
          <a:prstGeom prst="rect">
            <a:avLst/>
          </a:prstGeom>
          <a:noFill/>
          <a:ln cap="flat" cmpd="sng" w="28575">
            <a:solidFill>
              <a:schemeClr val="accent5"/>
            </a:solidFill>
            <a:prstDash val="solid"/>
            <a:round/>
            <a:headEnd len="sm" w="sm" type="none"/>
            <a:tailEnd len="sm" w="sm" type="none"/>
          </a:ln>
        </p:spPr>
      </p:pic>
      <p:sp>
        <p:nvSpPr>
          <p:cNvPr id="769" name="Google Shape;769;p12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Abraham Lincoln</a:t>
            </a:r>
            <a:r>
              <a:rPr lang="en"/>
              <a:t> Exercise - Post-Mortem</a:t>
            </a:r>
            <a:endParaRPr/>
          </a:p>
          <a:p>
            <a:pPr indent="0" lvl="0" marL="0" rtl="0" algn="l">
              <a:spcBef>
                <a:spcPts val="0"/>
              </a:spcBef>
              <a:spcAft>
                <a:spcPts val="0"/>
              </a:spcAft>
              <a:buNone/>
            </a:pPr>
            <a:r>
              <a:t/>
            </a:r>
            <a:endParaRPr/>
          </a:p>
        </p:txBody>
      </p:sp>
      <p:sp>
        <p:nvSpPr>
          <p:cNvPr id="770" name="Google Shape;770;p122"/>
          <p:cNvSpPr txBox="1"/>
          <p:nvPr>
            <p:ph idx="1" type="body"/>
          </p:nvPr>
        </p:nvSpPr>
        <p:spPr>
          <a:xfrm>
            <a:off x="311700" y="1152475"/>
            <a:ext cx="38343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It’s django, so everything is setup in settings.py.</a:t>
            </a:r>
            <a:endParaRPr/>
          </a:p>
          <a:p>
            <a:pPr indent="-342900" lvl="0" marL="457200" rtl="0" algn="l">
              <a:spcBef>
                <a:spcPts val="0"/>
              </a:spcBef>
              <a:spcAft>
                <a:spcPts val="0"/>
              </a:spcAft>
              <a:buSzPts val="1800"/>
              <a:buChar char="●"/>
            </a:pPr>
            <a:r>
              <a:rPr lang="en"/>
              <a:t>The intro application goes right along with this. </a:t>
            </a:r>
            <a:endParaRPr/>
          </a:p>
        </p:txBody>
      </p:sp>
      <p:sp>
        <p:nvSpPr>
          <p:cNvPr id="771" name="Google Shape;771;p122"/>
          <p:cNvSpPr/>
          <p:nvPr/>
        </p:nvSpPr>
        <p:spPr>
          <a:xfrm>
            <a:off x="5586825" y="4568875"/>
            <a:ext cx="1791900" cy="255300"/>
          </a:xfrm>
          <a:prstGeom prst="rect">
            <a:avLst/>
          </a:prstGeom>
          <a:noFill/>
          <a:ln cap="flat" cmpd="sng" w="285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5" name="Shape 775"/>
        <p:cNvGrpSpPr/>
        <p:nvPr/>
      </p:nvGrpSpPr>
      <p:grpSpPr>
        <a:xfrm>
          <a:off x="0" y="0"/>
          <a:ext cx="0" cy="0"/>
          <a:chOff x="0" y="0"/>
          <a:chExt cx="0" cy="0"/>
        </a:xfrm>
      </p:grpSpPr>
      <p:sp>
        <p:nvSpPr>
          <p:cNvPr id="776" name="Google Shape;776;p123"/>
          <p:cNvSpPr txBox="1"/>
          <p:nvPr>
            <p:ph type="title"/>
          </p:nvPr>
        </p:nvSpPr>
        <p:spPr>
          <a:xfrm>
            <a:off x="510450" y="2057400"/>
            <a:ext cx="8123100" cy="77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Injection</a:t>
            </a:r>
            <a:endParaRPr/>
          </a:p>
        </p:txBody>
      </p: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0" name="Shape 780"/>
        <p:cNvGrpSpPr/>
        <p:nvPr/>
      </p:nvGrpSpPr>
      <p:grpSpPr>
        <a:xfrm>
          <a:off x="0" y="0"/>
          <a:ext cx="0" cy="0"/>
          <a:chOff x="0" y="0"/>
          <a:chExt cx="0" cy="0"/>
        </a:xfrm>
      </p:grpSpPr>
      <p:sp>
        <p:nvSpPr>
          <p:cNvPr id="781" name="Google Shape;781;p12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Injection</a:t>
            </a:r>
            <a:endParaRPr/>
          </a:p>
        </p:txBody>
      </p:sp>
      <p:sp>
        <p:nvSpPr>
          <p:cNvPr id="782" name="Google Shape;782;p12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93700" lvl="0" marL="457200" rtl="0" algn="l">
              <a:spcBef>
                <a:spcPts val="0"/>
              </a:spcBef>
              <a:spcAft>
                <a:spcPts val="0"/>
              </a:spcAft>
              <a:buSzPts val="2600"/>
              <a:buChar char="●"/>
            </a:pPr>
            <a:r>
              <a:rPr lang="en" sz="2600"/>
              <a:t>Causes:</a:t>
            </a:r>
            <a:endParaRPr sz="2600"/>
          </a:p>
          <a:p>
            <a:pPr indent="-393700" lvl="1" marL="914400" rtl="0" algn="l">
              <a:spcBef>
                <a:spcPts val="0"/>
              </a:spcBef>
              <a:spcAft>
                <a:spcPts val="0"/>
              </a:spcAft>
              <a:buSzPts val="2600"/>
              <a:buChar char="○"/>
            </a:pPr>
            <a:r>
              <a:rPr lang="en" sz="2600"/>
              <a:t>Input Validation</a:t>
            </a:r>
            <a:endParaRPr sz="2600"/>
          </a:p>
          <a:p>
            <a:pPr indent="-393700" lvl="1" marL="914400" rtl="0" algn="l">
              <a:spcBef>
                <a:spcPts val="0"/>
              </a:spcBef>
              <a:spcAft>
                <a:spcPts val="0"/>
              </a:spcAft>
              <a:buSzPts val="2600"/>
              <a:buChar char="○"/>
            </a:pPr>
            <a:r>
              <a:rPr lang="en" sz="2600"/>
              <a:t>Output Encoding</a:t>
            </a:r>
            <a:endParaRPr sz="2600"/>
          </a:p>
          <a:p>
            <a:pPr indent="-393700" lvl="0" marL="457200" rtl="0" algn="l">
              <a:spcBef>
                <a:spcPts val="0"/>
              </a:spcBef>
              <a:spcAft>
                <a:spcPts val="0"/>
              </a:spcAft>
              <a:buSzPts val="2600"/>
              <a:buChar char="●"/>
            </a:pPr>
            <a:r>
              <a:rPr lang="en" sz="2600"/>
              <a:t>Types</a:t>
            </a:r>
            <a:endParaRPr sz="2600"/>
          </a:p>
          <a:p>
            <a:pPr indent="-393700" lvl="1" marL="914400" rtl="0" algn="l">
              <a:spcBef>
                <a:spcPts val="0"/>
              </a:spcBef>
              <a:spcAft>
                <a:spcPts val="0"/>
              </a:spcAft>
              <a:buSzPts val="2600"/>
              <a:buChar char="○"/>
            </a:pPr>
            <a:r>
              <a:rPr lang="en" sz="2600"/>
              <a:t>SQL Injection</a:t>
            </a:r>
            <a:endParaRPr sz="2600"/>
          </a:p>
          <a:p>
            <a:pPr indent="-393700" lvl="1" marL="914400" rtl="0" algn="l">
              <a:spcBef>
                <a:spcPts val="0"/>
              </a:spcBef>
              <a:spcAft>
                <a:spcPts val="0"/>
              </a:spcAft>
              <a:buSzPts val="2600"/>
              <a:buChar char="○"/>
            </a:pPr>
            <a:r>
              <a:rPr lang="en" sz="2600"/>
              <a:t>HTML Injection (XSS)</a:t>
            </a:r>
            <a:endParaRPr sz="2600"/>
          </a:p>
          <a:p>
            <a:pPr indent="-393700" lvl="1" marL="914400" rtl="0" algn="l">
              <a:spcBef>
                <a:spcPts val="0"/>
              </a:spcBef>
              <a:spcAft>
                <a:spcPts val="0"/>
              </a:spcAft>
              <a:buSzPts val="2600"/>
              <a:buChar char="○"/>
            </a:pPr>
            <a:r>
              <a:rPr lang="en" sz="2600"/>
              <a:t>LDAP, XML, Command ...</a:t>
            </a:r>
            <a:endParaRPr sz="2600"/>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6" name="Shape 786"/>
        <p:cNvGrpSpPr/>
        <p:nvPr/>
      </p:nvGrpSpPr>
      <p:grpSpPr>
        <a:xfrm>
          <a:off x="0" y="0"/>
          <a:ext cx="0" cy="0"/>
          <a:chOff x="0" y="0"/>
          <a:chExt cx="0" cy="0"/>
        </a:xfrm>
      </p:grpSpPr>
      <p:sp>
        <p:nvSpPr>
          <p:cNvPr id="787" name="Google Shape;787;p12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Injection Vulnerabilities</a:t>
            </a:r>
            <a:endParaRPr/>
          </a:p>
        </p:txBody>
      </p:sp>
      <p:sp>
        <p:nvSpPr>
          <p:cNvPr id="788" name="Google Shape;788;p12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sz="2400"/>
              <a:t>Injection - </a:t>
            </a:r>
            <a:r>
              <a:rPr lang="en" sz="2400"/>
              <a:t>OWASP Top 10 A1:2017</a:t>
            </a:r>
            <a:endParaRPr sz="2400"/>
          </a:p>
          <a:p>
            <a:pPr indent="-381000" lvl="0" marL="457200" rtl="0" algn="l">
              <a:spcBef>
                <a:spcPts val="0"/>
              </a:spcBef>
              <a:spcAft>
                <a:spcPts val="0"/>
              </a:spcAft>
              <a:buSzPts val="2400"/>
              <a:buChar char="●"/>
            </a:pPr>
            <a:r>
              <a:rPr lang="en" sz="2400"/>
              <a:t>XML External Entities (XXE) - OWASP Top 10 A4:2017</a:t>
            </a:r>
            <a:endParaRPr sz="2400"/>
          </a:p>
          <a:p>
            <a:pPr indent="-381000" lvl="0" marL="457200" rtl="0" algn="l">
              <a:spcBef>
                <a:spcPts val="0"/>
              </a:spcBef>
              <a:spcAft>
                <a:spcPts val="0"/>
              </a:spcAft>
              <a:buSzPts val="2400"/>
              <a:buChar char="●"/>
            </a:pPr>
            <a:r>
              <a:rPr lang="en" sz="2400"/>
              <a:t>Cross-Site Scripting (XSS) - OWASP Top 10 A7:2017</a:t>
            </a:r>
            <a:endParaRPr sz="2400"/>
          </a:p>
          <a:p>
            <a:pPr indent="-381000" lvl="0" marL="457200" rtl="0" algn="l">
              <a:spcBef>
                <a:spcPts val="0"/>
              </a:spcBef>
              <a:spcAft>
                <a:spcPts val="0"/>
              </a:spcAft>
              <a:buSzPts val="2400"/>
              <a:buChar char="●"/>
            </a:pPr>
            <a:r>
              <a:rPr lang="en" sz="2400"/>
              <a:t>Redirects</a:t>
            </a:r>
            <a:endParaRPr sz="2400"/>
          </a:p>
          <a:p>
            <a:pPr indent="-381000" lvl="0" marL="457200" rtl="0" algn="l">
              <a:spcBef>
                <a:spcPts val="0"/>
              </a:spcBef>
              <a:spcAft>
                <a:spcPts val="0"/>
              </a:spcAft>
              <a:buSzPts val="2400"/>
              <a:buChar char="●"/>
            </a:pPr>
            <a:r>
              <a:rPr lang="en" sz="2400"/>
              <a:t>SSRF</a:t>
            </a:r>
            <a:endParaRPr sz="2400"/>
          </a:p>
        </p:txBody>
      </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2" name="Shape 792"/>
        <p:cNvGrpSpPr/>
        <p:nvPr/>
      </p:nvGrpSpPr>
      <p:grpSpPr>
        <a:xfrm>
          <a:off x="0" y="0"/>
          <a:ext cx="0" cy="0"/>
          <a:chOff x="0" y="0"/>
          <a:chExt cx="0" cy="0"/>
        </a:xfrm>
      </p:grpSpPr>
      <p:sp>
        <p:nvSpPr>
          <p:cNvPr id="793" name="Google Shape;793;p1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Input Validation</a:t>
            </a:r>
            <a:endParaRPr/>
          </a:p>
        </p:txBody>
      </p:sp>
      <p:sp>
        <p:nvSpPr>
          <p:cNvPr id="794" name="Google Shape;794;p12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61950" lvl="0" marL="457200" rtl="0" algn="l">
              <a:spcBef>
                <a:spcPts val="0"/>
              </a:spcBef>
              <a:spcAft>
                <a:spcPts val="0"/>
              </a:spcAft>
              <a:buSzPts val="2100"/>
              <a:buChar char="●"/>
            </a:pPr>
            <a:r>
              <a:rPr lang="en" sz="2100"/>
              <a:t>Analyze code that handles user input for type, format, and content validation before being used or stored by the application.</a:t>
            </a:r>
            <a:endParaRPr sz="2100"/>
          </a:p>
          <a:p>
            <a:pPr indent="-361950" lvl="0" marL="457200" rtl="0" algn="l">
              <a:spcBef>
                <a:spcPts val="0"/>
              </a:spcBef>
              <a:spcAft>
                <a:spcPts val="0"/>
              </a:spcAft>
              <a:buSzPts val="2100"/>
              <a:buChar char="●"/>
            </a:pPr>
            <a:r>
              <a:rPr lang="en" sz="2100"/>
              <a:t>Compile list of data sources to work through.</a:t>
            </a:r>
            <a:endParaRPr sz="2100"/>
          </a:p>
          <a:p>
            <a:pPr indent="-361950" lvl="0" marL="457200" rtl="0" algn="l">
              <a:lnSpc>
                <a:spcPct val="115000"/>
              </a:lnSpc>
              <a:spcBef>
                <a:spcPts val="0"/>
              </a:spcBef>
              <a:spcAft>
                <a:spcPts val="0"/>
              </a:spcAft>
              <a:buClr>
                <a:srgbClr val="666666"/>
              </a:buClr>
              <a:buSzPts val="2100"/>
              <a:buChar char="●"/>
            </a:pPr>
            <a:r>
              <a:rPr lang="en" sz="2100">
                <a:solidFill>
                  <a:srgbClr val="666666"/>
                </a:solidFill>
              </a:rPr>
              <a:t>Start with the routes identified in the information gathering phase, but also include:</a:t>
            </a:r>
            <a:endParaRPr sz="2100">
              <a:solidFill>
                <a:srgbClr val="666666"/>
              </a:solidFill>
            </a:endParaRPr>
          </a:p>
          <a:p>
            <a:pPr indent="-361950" lvl="1" marL="914400" rtl="0" algn="l">
              <a:lnSpc>
                <a:spcPct val="115000"/>
              </a:lnSpc>
              <a:spcBef>
                <a:spcPts val="0"/>
              </a:spcBef>
              <a:spcAft>
                <a:spcPts val="0"/>
              </a:spcAft>
              <a:buClr>
                <a:srgbClr val="666666"/>
              </a:buClr>
              <a:buSzPts val="2100"/>
              <a:buChar char="○"/>
            </a:pPr>
            <a:r>
              <a:rPr lang="en" sz="2100">
                <a:solidFill>
                  <a:srgbClr val="666666"/>
                </a:solidFill>
              </a:rPr>
              <a:t>Configuration files</a:t>
            </a:r>
            <a:endParaRPr sz="2100">
              <a:solidFill>
                <a:srgbClr val="666666"/>
              </a:solidFill>
            </a:endParaRPr>
          </a:p>
          <a:p>
            <a:pPr indent="-361950" lvl="1" marL="914400" rtl="0" algn="l">
              <a:lnSpc>
                <a:spcPct val="115000"/>
              </a:lnSpc>
              <a:spcBef>
                <a:spcPts val="0"/>
              </a:spcBef>
              <a:spcAft>
                <a:spcPts val="0"/>
              </a:spcAft>
              <a:buClr>
                <a:srgbClr val="666666"/>
              </a:buClr>
              <a:buSzPts val="2100"/>
              <a:buChar char="○"/>
            </a:pPr>
            <a:r>
              <a:rPr lang="en" sz="2100">
                <a:solidFill>
                  <a:srgbClr val="666666"/>
                </a:solidFill>
              </a:rPr>
              <a:t>Environment variables</a:t>
            </a:r>
            <a:endParaRPr sz="2100">
              <a:solidFill>
                <a:srgbClr val="666666"/>
              </a:solidFill>
            </a:endParaRPr>
          </a:p>
          <a:p>
            <a:pPr indent="-361950" lvl="1" marL="914400" rtl="0" algn="l">
              <a:lnSpc>
                <a:spcPct val="115000"/>
              </a:lnSpc>
              <a:spcBef>
                <a:spcPts val="0"/>
              </a:spcBef>
              <a:spcAft>
                <a:spcPts val="0"/>
              </a:spcAft>
              <a:buClr>
                <a:srgbClr val="666666"/>
              </a:buClr>
              <a:buSzPts val="2100"/>
              <a:buChar char="○"/>
            </a:pPr>
            <a:r>
              <a:rPr lang="en" sz="2100">
                <a:solidFill>
                  <a:srgbClr val="666666"/>
                </a:solidFill>
              </a:rPr>
              <a:t>External services</a:t>
            </a:r>
            <a:endParaRPr sz="2100">
              <a:solidFill>
                <a:srgbClr val="666666"/>
              </a:solidFill>
            </a:endParaRPr>
          </a:p>
          <a:p>
            <a:pPr indent="-361950" lvl="1" marL="914400" rtl="0" algn="l">
              <a:lnSpc>
                <a:spcPct val="115000"/>
              </a:lnSpc>
              <a:spcBef>
                <a:spcPts val="0"/>
              </a:spcBef>
              <a:spcAft>
                <a:spcPts val="0"/>
              </a:spcAft>
              <a:buClr>
                <a:srgbClr val="666666"/>
              </a:buClr>
              <a:buSzPts val="2100"/>
              <a:buChar char="○"/>
            </a:pPr>
            <a:r>
              <a:rPr lang="en" sz="2100">
                <a:solidFill>
                  <a:srgbClr val="666666"/>
                </a:solidFill>
              </a:rPr>
              <a:t>Database calls to external and internal databases.</a:t>
            </a:r>
            <a:endParaRPr sz="2100">
              <a:solidFill>
                <a:srgbClr val="666666"/>
              </a:solidFill>
            </a:endParaRPr>
          </a:p>
          <a:p>
            <a:pPr indent="-361950" lvl="1" marL="914400" rtl="0" algn="l">
              <a:lnSpc>
                <a:spcPct val="115000"/>
              </a:lnSpc>
              <a:spcBef>
                <a:spcPts val="0"/>
              </a:spcBef>
              <a:spcAft>
                <a:spcPts val="0"/>
              </a:spcAft>
              <a:buClr>
                <a:srgbClr val="666666"/>
              </a:buClr>
              <a:buSzPts val="2100"/>
              <a:buChar char="○"/>
            </a:pPr>
            <a:r>
              <a:rPr lang="en" sz="2100">
                <a:solidFill>
                  <a:srgbClr val="666666"/>
                </a:solidFill>
              </a:rPr>
              <a:t>...</a:t>
            </a:r>
            <a:endParaRPr sz="2100">
              <a:solidFill>
                <a:srgbClr val="666666"/>
              </a:solidFill>
            </a:endParaRPr>
          </a:p>
        </p:txBody>
      </p: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8" name="Shape 798"/>
        <p:cNvGrpSpPr/>
        <p:nvPr/>
      </p:nvGrpSpPr>
      <p:grpSpPr>
        <a:xfrm>
          <a:off x="0" y="0"/>
          <a:ext cx="0" cy="0"/>
          <a:chOff x="0" y="0"/>
          <a:chExt cx="0" cy="0"/>
        </a:xfrm>
      </p:grpSpPr>
      <p:sp>
        <p:nvSpPr>
          <p:cNvPr id="799" name="Google Shape;799;p12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Input Validation - Checklist</a:t>
            </a:r>
            <a:endParaRPr/>
          </a:p>
        </p:txBody>
      </p:sp>
      <p:sp>
        <p:nvSpPr>
          <p:cNvPr id="800" name="Google Shape;800;p12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55600" lvl="0" marL="457200" rtl="0" algn="l">
              <a:lnSpc>
                <a:spcPct val="115000"/>
              </a:lnSpc>
              <a:spcBef>
                <a:spcPts val="0"/>
              </a:spcBef>
              <a:spcAft>
                <a:spcPts val="0"/>
              </a:spcAft>
              <a:buClr>
                <a:srgbClr val="434343"/>
              </a:buClr>
              <a:buSzPts val="2000"/>
              <a:buChar char="●"/>
            </a:pPr>
            <a:r>
              <a:rPr lang="en" sz="2000">
                <a:solidFill>
                  <a:srgbClr val="434343"/>
                </a:solidFill>
              </a:rPr>
              <a:t>Is all input is validated without exception?</a:t>
            </a:r>
            <a:endParaRPr sz="2000">
              <a:solidFill>
                <a:srgbClr val="434343"/>
              </a:solidFill>
            </a:endParaRPr>
          </a:p>
          <a:p>
            <a:pPr indent="-355600" lvl="0" marL="457200" rtl="0" algn="l">
              <a:lnSpc>
                <a:spcPct val="115000"/>
              </a:lnSpc>
              <a:spcBef>
                <a:spcPts val="0"/>
              </a:spcBef>
              <a:spcAft>
                <a:spcPts val="0"/>
              </a:spcAft>
              <a:buClr>
                <a:srgbClr val="434343"/>
              </a:buClr>
              <a:buSzPts val="2000"/>
              <a:buChar char="●"/>
            </a:pPr>
            <a:r>
              <a:rPr lang="en" sz="2000">
                <a:solidFill>
                  <a:srgbClr val="434343"/>
                </a:solidFill>
              </a:rPr>
              <a:t>Do the validation routines check for known good characters and cast to the proper data type (integer, date, etc.)?</a:t>
            </a:r>
            <a:endParaRPr sz="2000">
              <a:solidFill>
                <a:srgbClr val="434343"/>
              </a:solidFill>
            </a:endParaRPr>
          </a:p>
          <a:p>
            <a:pPr indent="-355600" lvl="0" marL="457200" rtl="0" algn="l">
              <a:lnSpc>
                <a:spcPct val="115000"/>
              </a:lnSpc>
              <a:spcBef>
                <a:spcPts val="0"/>
              </a:spcBef>
              <a:spcAft>
                <a:spcPts val="0"/>
              </a:spcAft>
              <a:buClr>
                <a:srgbClr val="434343"/>
              </a:buClr>
              <a:buSzPts val="2000"/>
              <a:buChar char="●"/>
            </a:pPr>
            <a:r>
              <a:rPr lang="en" sz="2000">
                <a:solidFill>
                  <a:srgbClr val="434343"/>
                </a:solidFill>
              </a:rPr>
              <a:t>Is the user data validated on the client or server or both (security should not rely solely on client-side validations that may be bypassed)?</a:t>
            </a:r>
            <a:endParaRPr sz="2000">
              <a:solidFill>
                <a:srgbClr val="434343"/>
              </a:solidFill>
            </a:endParaRPr>
          </a:p>
          <a:p>
            <a:pPr indent="-355600" lvl="0" marL="457200" rtl="0" algn="l">
              <a:lnSpc>
                <a:spcPct val="115000"/>
              </a:lnSpc>
              <a:spcBef>
                <a:spcPts val="0"/>
              </a:spcBef>
              <a:spcAft>
                <a:spcPts val="0"/>
              </a:spcAft>
              <a:buClr>
                <a:srgbClr val="434343"/>
              </a:buClr>
              <a:buSzPts val="2000"/>
              <a:buChar char="●"/>
            </a:pPr>
            <a:r>
              <a:rPr lang="en" sz="2000">
                <a:solidFill>
                  <a:srgbClr val="434343"/>
                </a:solidFill>
              </a:rPr>
              <a:t>If both client-side and server-side data validation is taking place, are these validations consistent and synchronized?</a:t>
            </a:r>
            <a:endParaRPr sz="2000">
              <a:solidFill>
                <a:srgbClr val="434343"/>
              </a:solidFill>
            </a:endParaRPr>
          </a:p>
          <a:p>
            <a:pPr indent="-355600" lvl="0" marL="457200" rtl="0" algn="l">
              <a:lnSpc>
                <a:spcPct val="115000"/>
              </a:lnSpc>
              <a:spcBef>
                <a:spcPts val="0"/>
              </a:spcBef>
              <a:spcAft>
                <a:spcPts val="0"/>
              </a:spcAft>
              <a:buClr>
                <a:srgbClr val="434343"/>
              </a:buClr>
              <a:buSzPts val="2000"/>
              <a:buChar char="●"/>
            </a:pPr>
            <a:r>
              <a:rPr lang="en" sz="2000">
                <a:solidFill>
                  <a:srgbClr val="434343"/>
                </a:solidFill>
              </a:rPr>
              <a:t>Do string input validation use regular expressions?</a:t>
            </a:r>
            <a:endParaRPr sz="2000">
              <a:solidFill>
                <a:srgbClr val="434343"/>
              </a:solidFill>
            </a:endParaRPr>
          </a:p>
          <a:p>
            <a:pPr indent="-355600" lvl="0" marL="457200" rtl="0" algn="l">
              <a:lnSpc>
                <a:spcPct val="115000"/>
              </a:lnSpc>
              <a:spcBef>
                <a:spcPts val="0"/>
              </a:spcBef>
              <a:spcAft>
                <a:spcPts val="0"/>
              </a:spcAft>
              <a:buClr>
                <a:srgbClr val="434343"/>
              </a:buClr>
              <a:buSzPts val="2000"/>
              <a:buChar char="●"/>
            </a:pPr>
            <a:r>
              <a:rPr lang="en" sz="2000">
                <a:solidFill>
                  <a:srgbClr val="434343"/>
                </a:solidFill>
              </a:rPr>
              <a:t>Do these regular expressions use blacklists or whitelists?</a:t>
            </a:r>
            <a:endParaRPr sz="2000">
              <a:solidFill>
                <a:srgbClr val="434343"/>
              </a:solidFill>
            </a:endParaRPr>
          </a:p>
          <a:p>
            <a:pPr indent="-355600" lvl="0" marL="457200" rtl="0" algn="l">
              <a:lnSpc>
                <a:spcPct val="115000"/>
              </a:lnSpc>
              <a:spcBef>
                <a:spcPts val="0"/>
              </a:spcBef>
              <a:spcAft>
                <a:spcPts val="0"/>
              </a:spcAft>
              <a:buClr>
                <a:srgbClr val="434343"/>
              </a:buClr>
              <a:buSzPts val="2000"/>
              <a:buChar char="●"/>
            </a:pPr>
            <a:r>
              <a:rPr lang="en" sz="2000">
                <a:solidFill>
                  <a:srgbClr val="434343"/>
                </a:solidFill>
              </a:rPr>
              <a:t>What bypasses exist within the regular expressions?</a:t>
            </a:r>
            <a:endParaRPr sz="2000">
              <a:solidFill>
                <a:srgbClr val="434343"/>
              </a:solidFill>
            </a:endParaRPr>
          </a:p>
        </p:txBody>
      </p:sp>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4" name="Shape 804"/>
        <p:cNvGrpSpPr/>
        <p:nvPr/>
      </p:nvGrpSpPr>
      <p:grpSpPr>
        <a:xfrm>
          <a:off x="0" y="0"/>
          <a:ext cx="0" cy="0"/>
          <a:chOff x="0" y="0"/>
          <a:chExt cx="0" cy="0"/>
        </a:xfrm>
      </p:grpSpPr>
      <p:sp>
        <p:nvSpPr>
          <p:cNvPr id="805" name="Google Shape;805;p12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Input Validation - Checklist</a:t>
            </a:r>
            <a:endParaRPr/>
          </a:p>
        </p:txBody>
      </p:sp>
      <p:sp>
        <p:nvSpPr>
          <p:cNvPr id="806" name="Google Shape;806;p12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61950" lvl="0" marL="457200" rtl="0" algn="l">
              <a:lnSpc>
                <a:spcPct val="115000"/>
              </a:lnSpc>
              <a:spcBef>
                <a:spcPts val="0"/>
              </a:spcBef>
              <a:spcAft>
                <a:spcPts val="0"/>
              </a:spcAft>
              <a:buClr>
                <a:srgbClr val="434343"/>
              </a:buClr>
              <a:buSzPts val="2100"/>
              <a:buChar char="●"/>
            </a:pPr>
            <a:r>
              <a:rPr lang="en" sz="2100">
                <a:solidFill>
                  <a:srgbClr val="434343"/>
                </a:solidFill>
              </a:rPr>
              <a:t>Does the application validate numeric input by type and reject unexpected input? </a:t>
            </a:r>
            <a:endParaRPr sz="2100">
              <a:solidFill>
                <a:srgbClr val="434343"/>
              </a:solidFill>
            </a:endParaRPr>
          </a:p>
          <a:p>
            <a:pPr indent="-361950" lvl="0" marL="457200" rtl="0" algn="l">
              <a:lnSpc>
                <a:spcPct val="115000"/>
              </a:lnSpc>
              <a:spcBef>
                <a:spcPts val="0"/>
              </a:spcBef>
              <a:spcAft>
                <a:spcPts val="0"/>
              </a:spcAft>
              <a:buClr>
                <a:srgbClr val="434343"/>
              </a:buClr>
              <a:buSzPts val="2100"/>
              <a:buChar char="●"/>
            </a:pPr>
            <a:r>
              <a:rPr lang="en" sz="2100">
                <a:solidFill>
                  <a:srgbClr val="434343"/>
                </a:solidFill>
              </a:rPr>
              <a:t>How does the application evaluate and process input length? </a:t>
            </a:r>
            <a:endParaRPr sz="2100">
              <a:solidFill>
                <a:srgbClr val="434343"/>
              </a:solidFill>
            </a:endParaRPr>
          </a:p>
          <a:p>
            <a:pPr indent="-361950" lvl="0" marL="457200" rtl="0" algn="l">
              <a:lnSpc>
                <a:spcPct val="115000"/>
              </a:lnSpc>
              <a:spcBef>
                <a:spcPts val="0"/>
              </a:spcBef>
              <a:spcAft>
                <a:spcPts val="0"/>
              </a:spcAft>
              <a:buClr>
                <a:srgbClr val="434343"/>
              </a:buClr>
              <a:buSzPts val="2100"/>
              <a:buChar char="●"/>
            </a:pPr>
            <a:r>
              <a:rPr lang="en" sz="2100">
                <a:solidFill>
                  <a:srgbClr val="434343"/>
                </a:solidFill>
              </a:rPr>
              <a:t>Is a strong separation enforced between data and commands (filtering out injection attacks)?</a:t>
            </a:r>
            <a:endParaRPr sz="2100">
              <a:solidFill>
                <a:srgbClr val="434343"/>
              </a:solidFill>
            </a:endParaRPr>
          </a:p>
          <a:p>
            <a:pPr indent="-361950" lvl="0" marL="457200" rtl="0" algn="l">
              <a:lnSpc>
                <a:spcPct val="115000"/>
              </a:lnSpc>
              <a:spcBef>
                <a:spcPts val="0"/>
              </a:spcBef>
              <a:spcAft>
                <a:spcPts val="0"/>
              </a:spcAft>
              <a:buClr>
                <a:srgbClr val="434343"/>
              </a:buClr>
              <a:buSzPts val="2100"/>
              <a:buChar char="●"/>
            </a:pPr>
            <a:r>
              <a:rPr lang="en" sz="2100">
                <a:solidFill>
                  <a:srgbClr val="434343"/>
                </a:solidFill>
              </a:rPr>
              <a:t>Is there separation between data and client-side scripts?</a:t>
            </a:r>
            <a:endParaRPr sz="2100">
              <a:solidFill>
                <a:srgbClr val="434343"/>
              </a:solidFill>
            </a:endParaRPr>
          </a:p>
          <a:p>
            <a:pPr indent="-361950" lvl="0" marL="457200" rtl="0" algn="l">
              <a:lnSpc>
                <a:spcPct val="115000"/>
              </a:lnSpc>
              <a:spcBef>
                <a:spcPts val="0"/>
              </a:spcBef>
              <a:spcAft>
                <a:spcPts val="0"/>
              </a:spcAft>
              <a:buClr>
                <a:srgbClr val="434343"/>
              </a:buClr>
              <a:buSzPts val="2100"/>
              <a:buChar char="●"/>
            </a:pPr>
            <a:r>
              <a:rPr lang="en" sz="2100">
                <a:solidFill>
                  <a:srgbClr val="434343"/>
                </a:solidFill>
              </a:rPr>
              <a:t>Is provided data checked for special characters before being passed to SQL, LDAP, XML, OS and third party services? </a:t>
            </a:r>
            <a:endParaRPr sz="2100">
              <a:solidFill>
                <a:srgbClr val="434343"/>
              </a:solidFill>
            </a:endParaRPr>
          </a:p>
          <a:p>
            <a:pPr indent="-361950" lvl="0" marL="457200" rtl="0" algn="l">
              <a:lnSpc>
                <a:spcPct val="115000"/>
              </a:lnSpc>
              <a:spcBef>
                <a:spcPts val="0"/>
              </a:spcBef>
              <a:spcAft>
                <a:spcPts val="0"/>
              </a:spcAft>
              <a:buClr>
                <a:srgbClr val="434343"/>
              </a:buClr>
              <a:buSzPts val="2100"/>
              <a:buChar char="●"/>
            </a:pPr>
            <a:r>
              <a:rPr lang="en" sz="2100">
                <a:solidFill>
                  <a:srgbClr val="434343"/>
                </a:solidFill>
              </a:rPr>
              <a:t>For web applications, are often forgotten HTTP request components, including HTTP headers (e.g. referrer) validated?</a:t>
            </a:r>
            <a:endParaRPr sz="2100">
              <a:solidFill>
                <a:srgbClr val="434343"/>
              </a:solidFill>
            </a:endParaRPr>
          </a:p>
        </p:txBody>
      </p:sp>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0" name="Shape 810"/>
        <p:cNvGrpSpPr/>
        <p:nvPr/>
      </p:nvGrpSpPr>
      <p:grpSpPr>
        <a:xfrm>
          <a:off x="0" y="0"/>
          <a:ext cx="0" cy="0"/>
          <a:chOff x="0" y="0"/>
          <a:chExt cx="0" cy="0"/>
        </a:xfrm>
      </p:grpSpPr>
      <p:sp>
        <p:nvSpPr>
          <p:cNvPr id="811" name="Google Shape;811;p12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SQL Injection - Django</a:t>
            </a:r>
            <a:endParaRPr/>
          </a:p>
        </p:txBody>
      </p:sp>
      <p:pic>
        <p:nvPicPr>
          <p:cNvPr id="812" name="Google Shape;812;p129"/>
          <p:cNvPicPr preferRelativeResize="0"/>
          <p:nvPr/>
        </p:nvPicPr>
        <p:blipFill>
          <a:blip r:embed="rId3">
            <a:alphaModFix/>
          </a:blip>
          <a:stretch>
            <a:fillRect/>
          </a:stretch>
        </p:blipFill>
        <p:spPr>
          <a:xfrm>
            <a:off x="311700" y="1171575"/>
            <a:ext cx="8520599" cy="2992899"/>
          </a:xfrm>
          <a:prstGeom prst="rect">
            <a:avLst/>
          </a:prstGeom>
          <a:noFill/>
          <a:ln>
            <a:noFill/>
          </a:ln>
        </p:spPr>
      </p:pic>
      <p:sp>
        <p:nvSpPr>
          <p:cNvPr id="813" name="Google Shape;813;p129"/>
          <p:cNvSpPr/>
          <p:nvPr/>
        </p:nvSpPr>
        <p:spPr>
          <a:xfrm>
            <a:off x="1310550" y="2571750"/>
            <a:ext cx="7190100" cy="390600"/>
          </a:xfrm>
          <a:prstGeom prst="rect">
            <a:avLst/>
          </a:prstGeom>
          <a:noFill/>
          <a:ln cap="flat" cmpd="sng" w="3810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7" name="Shape 817"/>
        <p:cNvGrpSpPr/>
        <p:nvPr/>
      </p:nvGrpSpPr>
      <p:grpSpPr>
        <a:xfrm>
          <a:off x="0" y="0"/>
          <a:ext cx="0" cy="0"/>
          <a:chOff x="0" y="0"/>
          <a:chExt cx="0" cy="0"/>
        </a:xfrm>
      </p:grpSpPr>
      <p:sp>
        <p:nvSpPr>
          <p:cNvPr id="818" name="Google Shape;818;p13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SQL Injection - Node.js</a:t>
            </a:r>
            <a:endParaRPr/>
          </a:p>
        </p:txBody>
      </p:sp>
      <p:sp>
        <p:nvSpPr>
          <p:cNvPr id="819" name="Google Shape;819;p13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820" name="Google Shape;820;p130"/>
          <p:cNvPicPr preferRelativeResize="0"/>
          <p:nvPr/>
        </p:nvPicPr>
        <p:blipFill>
          <a:blip r:embed="rId3">
            <a:alphaModFix/>
          </a:blip>
          <a:stretch>
            <a:fillRect/>
          </a:stretch>
        </p:blipFill>
        <p:spPr>
          <a:xfrm>
            <a:off x="411425" y="1152474"/>
            <a:ext cx="8321149" cy="3801525"/>
          </a:xfrm>
          <a:prstGeom prst="rect">
            <a:avLst/>
          </a:prstGeom>
          <a:noFill/>
          <a:ln>
            <a:noFill/>
          </a:ln>
        </p:spPr>
      </p:pic>
      <p:sp>
        <p:nvSpPr>
          <p:cNvPr id="821" name="Google Shape;821;p130"/>
          <p:cNvSpPr/>
          <p:nvPr/>
        </p:nvSpPr>
        <p:spPr>
          <a:xfrm>
            <a:off x="1086150" y="2351825"/>
            <a:ext cx="7540200" cy="493800"/>
          </a:xfrm>
          <a:prstGeom prst="rect">
            <a:avLst/>
          </a:prstGeom>
          <a:noFill/>
          <a:ln cap="flat" cmpd="sng" w="285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5" name="Shape 825"/>
        <p:cNvGrpSpPr/>
        <p:nvPr/>
      </p:nvGrpSpPr>
      <p:grpSpPr>
        <a:xfrm>
          <a:off x="0" y="0"/>
          <a:ext cx="0" cy="0"/>
          <a:chOff x="0" y="0"/>
          <a:chExt cx="0" cy="0"/>
        </a:xfrm>
      </p:grpSpPr>
      <p:sp>
        <p:nvSpPr>
          <p:cNvPr id="826" name="Google Shape;826;p13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Output Encoding</a:t>
            </a:r>
            <a:endParaRPr/>
          </a:p>
        </p:txBody>
      </p:sp>
      <p:sp>
        <p:nvSpPr>
          <p:cNvPr id="827" name="Google Shape;827;p13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61950" lvl="0" marL="457200" rtl="0" algn="l">
              <a:spcBef>
                <a:spcPts val="0"/>
              </a:spcBef>
              <a:spcAft>
                <a:spcPts val="0"/>
              </a:spcAft>
              <a:buSzPts val="2100"/>
              <a:buChar char="●"/>
            </a:pPr>
            <a:r>
              <a:rPr lang="en" sz="2100"/>
              <a:t>Analyze code that sends user data to client for context, type, and format before sending to uncontrolled data sinks.</a:t>
            </a:r>
            <a:endParaRPr sz="2100"/>
          </a:p>
          <a:p>
            <a:pPr indent="-361950" lvl="0" marL="457200" rtl="0" algn="l">
              <a:spcBef>
                <a:spcPts val="0"/>
              </a:spcBef>
              <a:spcAft>
                <a:spcPts val="0"/>
              </a:spcAft>
              <a:buSzPts val="2100"/>
              <a:buChar char="●"/>
            </a:pPr>
            <a:r>
              <a:rPr lang="en" sz="2100"/>
              <a:t>Start with a list of data sinks where data is being stored, sent, processed.</a:t>
            </a:r>
            <a:endParaRPr sz="2100"/>
          </a:p>
          <a:p>
            <a:pPr indent="-361950" lvl="1" marL="914400" rtl="0" algn="l">
              <a:spcBef>
                <a:spcPts val="0"/>
              </a:spcBef>
              <a:spcAft>
                <a:spcPts val="0"/>
              </a:spcAft>
              <a:buSzPts val="2100"/>
              <a:buChar char="○"/>
            </a:pPr>
            <a:r>
              <a:rPr lang="en" sz="2100"/>
              <a:t>Source code libraries</a:t>
            </a:r>
            <a:endParaRPr sz="2100"/>
          </a:p>
          <a:p>
            <a:pPr indent="-361950" lvl="1" marL="914400" rtl="0" algn="l">
              <a:spcBef>
                <a:spcPts val="0"/>
              </a:spcBef>
              <a:spcAft>
                <a:spcPts val="0"/>
              </a:spcAft>
              <a:buSzPts val="2100"/>
              <a:buChar char="○"/>
            </a:pPr>
            <a:r>
              <a:rPr lang="en" sz="2100"/>
              <a:t>3rd-party services</a:t>
            </a:r>
            <a:endParaRPr sz="2100"/>
          </a:p>
          <a:p>
            <a:pPr indent="-361950" lvl="1" marL="914400" rtl="0" algn="l">
              <a:spcBef>
                <a:spcPts val="0"/>
              </a:spcBef>
              <a:spcAft>
                <a:spcPts val="0"/>
              </a:spcAft>
              <a:buSzPts val="2100"/>
              <a:buChar char="○"/>
            </a:pPr>
            <a:r>
              <a:rPr lang="en" sz="2100"/>
              <a:t>Storage components (database in any of its possible forms)</a:t>
            </a:r>
            <a:endParaRPr sz="2100"/>
          </a:p>
          <a:p>
            <a:pPr indent="-361950" lvl="1" marL="914400" rtl="0" algn="l">
              <a:spcBef>
                <a:spcPts val="0"/>
              </a:spcBef>
              <a:spcAft>
                <a:spcPts val="0"/>
              </a:spcAft>
              <a:buSzPts val="2100"/>
              <a:buChar char="○"/>
            </a:pPr>
            <a:r>
              <a:rPr lang="en" sz="2100"/>
              <a:t>File system interactions</a:t>
            </a:r>
            <a:endParaRPr sz="2100"/>
          </a:p>
          <a:p>
            <a:pPr indent="-361950" lvl="1" marL="914400" rtl="0" algn="l">
              <a:spcBef>
                <a:spcPts val="0"/>
              </a:spcBef>
              <a:spcAft>
                <a:spcPts val="0"/>
              </a:spcAft>
              <a:buSzPts val="2100"/>
              <a:buChar char="○"/>
            </a:pPr>
            <a:r>
              <a:rPr lang="en" sz="2100"/>
              <a:t>Log files</a:t>
            </a:r>
            <a:endParaRPr sz="2100"/>
          </a:p>
          <a:p>
            <a:pPr indent="-361950" lvl="0" marL="457200" rtl="0" algn="l">
              <a:spcBef>
                <a:spcPts val="0"/>
              </a:spcBef>
              <a:spcAft>
                <a:spcPts val="0"/>
              </a:spcAft>
              <a:buSzPts val="2100"/>
              <a:buChar char="●"/>
            </a:pPr>
            <a:r>
              <a:rPr lang="en" sz="2100"/>
              <a:t>XSS, SSRF</a:t>
            </a:r>
            <a:endParaRPr sz="21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7" name="Shape 127"/>
        <p:cNvGrpSpPr/>
        <p:nvPr/>
      </p:nvGrpSpPr>
      <p:grpSpPr>
        <a:xfrm>
          <a:off x="0" y="0"/>
          <a:ext cx="0" cy="0"/>
          <a:chOff x="0" y="0"/>
          <a:chExt cx="0" cy="0"/>
        </a:xfrm>
      </p:grpSpPr>
      <p:sp>
        <p:nvSpPr>
          <p:cNvPr id="128" name="Google Shape;128;p2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First, let’s talk about what we’re doing here</a:t>
            </a:r>
            <a:endParaRPr/>
          </a:p>
        </p:txBody>
      </p:sp>
      <p:sp>
        <p:nvSpPr>
          <p:cNvPr id="129" name="Google Shape;129;p24"/>
          <p:cNvSpPr txBox="1"/>
          <p:nvPr>
            <p:ph idx="1" type="body"/>
          </p:nvPr>
        </p:nvSpPr>
        <p:spPr>
          <a:xfrm>
            <a:off x="311700" y="1152475"/>
            <a:ext cx="81060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This course is intended to do the following, at a high level:</a:t>
            </a:r>
            <a:endParaRPr sz="2200"/>
          </a:p>
          <a:p>
            <a:pPr indent="-368300" lvl="0" marL="457200" rtl="0" algn="l">
              <a:spcBef>
                <a:spcPts val="1600"/>
              </a:spcBef>
              <a:spcAft>
                <a:spcPts val="0"/>
              </a:spcAft>
              <a:buSzPts val="2200"/>
              <a:buAutoNum type="arabicPeriod"/>
            </a:pPr>
            <a:r>
              <a:rPr lang="en" sz="2200"/>
              <a:t>Show you where to look - Source to Sink</a:t>
            </a:r>
            <a:endParaRPr sz="2200"/>
          </a:p>
          <a:p>
            <a:pPr indent="-368300" lvl="0" marL="457200" rtl="0" algn="l">
              <a:spcBef>
                <a:spcPts val="0"/>
              </a:spcBef>
              <a:spcAft>
                <a:spcPts val="0"/>
              </a:spcAft>
              <a:buSzPts val="2200"/>
              <a:buAutoNum type="arabicPeriod"/>
            </a:pPr>
            <a:r>
              <a:rPr lang="en" sz="2200"/>
              <a:t>Show you what to look for, examples:</a:t>
            </a:r>
            <a:endParaRPr sz="2200"/>
          </a:p>
          <a:p>
            <a:pPr indent="-355600" lvl="1" marL="914400" rtl="0" algn="l">
              <a:spcBef>
                <a:spcPts val="0"/>
              </a:spcBef>
              <a:spcAft>
                <a:spcPts val="0"/>
              </a:spcAft>
              <a:buSzPts val="2000"/>
              <a:buAutoNum type="alphaLcPeriod"/>
            </a:pPr>
            <a:r>
              <a:rPr lang="en" sz="2000"/>
              <a:t>AuthZ/AuthN</a:t>
            </a:r>
            <a:endParaRPr sz="2000"/>
          </a:p>
          <a:p>
            <a:pPr indent="-355600" lvl="1" marL="914400" rtl="0" algn="l">
              <a:spcBef>
                <a:spcPts val="0"/>
              </a:spcBef>
              <a:spcAft>
                <a:spcPts val="0"/>
              </a:spcAft>
              <a:buSzPts val="2000"/>
              <a:buAutoNum type="alphaLcPeriod"/>
            </a:pPr>
            <a:r>
              <a:rPr lang="en" sz="2000"/>
              <a:t>Vulns specific to the type of app</a:t>
            </a:r>
            <a:endParaRPr sz="2000"/>
          </a:p>
          <a:p>
            <a:pPr indent="-355600" lvl="1" marL="914400" rtl="0" algn="l">
              <a:spcBef>
                <a:spcPts val="0"/>
              </a:spcBef>
              <a:spcAft>
                <a:spcPts val="0"/>
              </a:spcAft>
              <a:buSzPts val="2000"/>
              <a:buAutoNum type="alphaLcPeriod"/>
            </a:pPr>
            <a:r>
              <a:rPr lang="en" sz="2000"/>
              <a:t>General/OWASP AppSec vulns</a:t>
            </a:r>
            <a:endParaRPr sz="2000"/>
          </a:p>
          <a:p>
            <a:pPr indent="-368300" lvl="0" marL="457200" rtl="0" algn="l">
              <a:spcBef>
                <a:spcPts val="0"/>
              </a:spcBef>
              <a:spcAft>
                <a:spcPts val="0"/>
              </a:spcAft>
              <a:buSzPts val="2200"/>
              <a:buAutoNum type="arabicPeriod"/>
            </a:pPr>
            <a:r>
              <a:rPr lang="en" sz="2200"/>
              <a:t>Show where automation fits in the source code review process</a:t>
            </a:r>
            <a:endParaRPr sz="2200"/>
          </a:p>
          <a:p>
            <a:pPr indent="-368300" lvl="0" marL="457200" rtl="0" algn="l">
              <a:spcBef>
                <a:spcPts val="0"/>
              </a:spcBef>
              <a:spcAft>
                <a:spcPts val="0"/>
              </a:spcAft>
              <a:buSzPts val="2200"/>
              <a:buAutoNum type="arabicPeriod"/>
            </a:pPr>
            <a:r>
              <a:rPr lang="en" sz="2200"/>
              <a:t>Show some validation and remediation of the issues</a:t>
            </a:r>
            <a:endParaRPr sz="2200"/>
          </a:p>
          <a:p>
            <a:pPr indent="0" lvl="0" marL="0" rtl="0" algn="l">
              <a:spcBef>
                <a:spcPts val="1600"/>
              </a:spcBef>
              <a:spcAft>
                <a:spcPts val="0"/>
              </a:spcAft>
              <a:buNone/>
            </a:pPr>
            <a:r>
              <a:rPr lang="en" sz="2100"/>
              <a:t> </a:t>
            </a:r>
            <a:endParaRPr sz="2100"/>
          </a:p>
          <a:p>
            <a:pPr indent="0" lvl="0" marL="0" rtl="0" algn="l">
              <a:spcBef>
                <a:spcPts val="1600"/>
              </a:spcBef>
              <a:spcAft>
                <a:spcPts val="1600"/>
              </a:spcAft>
              <a:buNone/>
            </a:pPr>
            <a:r>
              <a:t/>
            </a:r>
            <a:endParaRPr sz="2100"/>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1" name="Shape 831"/>
        <p:cNvGrpSpPr/>
        <p:nvPr/>
      </p:nvGrpSpPr>
      <p:grpSpPr>
        <a:xfrm>
          <a:off x="0" y="0"/>
          <a:ext cx="0" cy="0"/>
          <a:chOff x="0" y="0"/>
          <a:chExt cx="0" cy="0"/>
        </a:xfrm>
      </p:grpSpPr>
      <p:sp>
        <p:nvSpPr>
          <p:cNvPr id="832" name="Google Shape;832;p13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Output Encoding - Checklist</a:t>
            </a:r>
            <a:endParaRPr/>
          </a:p>
        </p:txBody>
      </p:sp>
      <p:sp>
        <p:nvSpPr>
          <p:cNvPr id="833" name="Google Shape;833;p13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9250" lvl="0" marL="457200" rtl="0" algn="l">
              <a:spcBef>
                <a:spcPts val="0"/>
              </a:spcBef>
              <a:spcAft>
                <a:spcPts val="0"/>
              </a:spcAft>
              <a:buSzPts val="1900"/>
              <a:buChar char="●"/>
            </a:pPr>
            <a:r>
              <a:rPr lang="en" sz="1900"/>
              <a:t>Do databases interactions use parameterized queries?</a:t>
            </a:r>
            <a:endParaRPr sz="1900"/>
          </a:p>
          <a:p>
            <a:pPr indent="-349250" lvl="0" marL="457200" rtl="0" algn="l">
              <a:spcBef>
                <a:spcPts val="0"/>
              </a:spcBef>
              <a:spcAft>
                <a:spcPts val="0"/>
              </a:spcAft>
              <a:buSzPts val="1900"/>
              <a:buChar char="●"/>
            </a:pPr>
            <a:r>
              <a:rPr lang="en" sz="1900"/>
              <a:t>Do input validation functions properly encode or sanitize data for the output context?</a:t>
            </a:r>
            <a:endParaRPr sz="1900"/>
          </a:p>
          <a:p>
            <a:pPr indent="-349250" lvl="0" marL="457200" rtl="0" algn="l">
              <a:spcBef>
                <a:spcPts val="0"/>
              </a:spcBef>
              <a:spcAft>
                <a:spcPts val="0"/>
              </a:spcAft>
              <a:buSzPts val="1900"/>
              <a:buChar char="●"/>
            </a:pPr>
            <a:r>
              <a:rPr lang="en" sz="1900"/>
              <a:t>How do framework-provided database ORM functions used?</a:t>
            </a:r>
            <a:endParaRPr sz="1900"/>
          </a:p>
          <a:p>
            <a:pPr indent="-349250" lvl="0" marL="457200" rtl="0" algn="l">
              <a:spcBef>
                <a:spcPts val="0"/>
              </a:spcBef>
              <a:spcAft>
                <a:spcPts val="0"/>
              </a:spcAft>
              <a:buSzPts val="1900"/>
              <a:buChar char="●"/>
            </a:pPr>
            <a:r>
              <a:rPr lang="en" sz="1900"/>
              <a:t>Does the source code use potentially-dangerous ORM functions? (.raw, etc)</a:t>
            </a:r>
            <a:endParaRPr sz="1900"/>
          </a:p>
          <a:p>
            <a:pPr indent="-349250" lvl="0" marL="457200" rtl="0" algn="l">
              <a:spcBef>
                <a:spcPts val="0"/>
              </a:spcBef>
              <a:spcAft>
                <a:spcPts val="0"/>
              </a:spcAft>
              <a:buSzPts val="1900"/>
              <a:buChar char="●"/>
            </a:pPr>
            <a:r>
              <a:rPr lang="en" sz="1900"/>
              <a:t>What output encoding libraries are used?</a:t>
            </a:r>
            <a:endParaRPr sz="1900"/>
          </a:p>
          <a:p>
            <a:pPr indent="-349250" lvl="0" marL="457200" rtl="0" algn="l">
              <a:spcBef>
                <a:spcPts val="0"/>
              </a:spcBef>
              <a:spcAft>
                <a:spcPts val="0"/>
              </a:spcAft>
              <a:buSzPts val="1900"/>
              <a:buChar char="●"/>
            </a:pPr>
            <a:r>
              <a:rPr lang="en" sz="1900"/>
              <a:t>Are output encoding libraries up-to-date and patched?</a:t>
            </a:r>
            <a:endParaRPr sz="1900"/>
          </a:p>
          <a:p>
            <a:pPr indent="-349250" lvl="0" marL="457200" rtl="0" algn="l">
              <a:spcBef>
                <a:spcPts val="0"/>
              </a:spcBef>
              <a:spcAft>
                <a:spcPts val="0"/>
              </a:spcAft>
              <a:buSzPts val="1900"/>
              <a:buChar char="●"/>
            </a:pPr>
            <a:r>
              <a:rPr lang="en" sz="1900"/>
              <a:t>Is proper output encoding used for the context of each output location?</a:t>
            </a:r>
            <a:endParaRPr sz="1900"/>
          </a:p>
          <a:p>
            <a:pPr indent="-349250" lvl="0" marL="457200" rtl="0" algn="l">
              <a:spcBef>
                <a:spcPts val="0"/>
              </a:spcBef>
              <a:spcAft>
                <a:spcPts val="0"/>
              </a:spcAft>
              <a:buSzPts val="1900"/>
              <a:buChar char="●"/>
            </a:pPr>
            <a:r>
              <a:rPr lang="en" sz="1900"/>
              <a:t>Are output encoding routines dependent on regular expressions? Are there any weaknesses or blind-spots in these expressions?</a:t>
            </a:r>
            <a:endParaRPr sz="1900"/>
          </a:p>
        </p:txBody>
      </p:sp>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7" name="Shape 837"/>
        <p:cNvGrpSpPr/>
        <p:nvPr/>
      </p:nvGrpSpPr>
      <p:grpSpPr>
        <a:xfrm>
          <a:off x="0" y="0"/>
          <a:ext cx="0" cy="0"/>
          <a:chOff x="0" y="0"/>
          <a:chExt cx="0" cy="0"/>
        </a:xfrm>
      </p:grpSpPr>
      <p:sp>
        <p:nvSpPr>
          <p:cNvPr id="838" name="Google Shape;838;p13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XSS - Node.js (ejs templates)</a:t>
            </a:r>
            <a:endParaRPr/>
          </a:p>
        </p:txBody>
      </p:sp>
      <p:sp>
        <p:nvSpPr>
          <p:cNvPr id="839" name="Google Shape;839;p13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840" name="Google Shape;840;p133"/>
          <p:cNvPicPr preferRelativeResize="0"/>
          <p:nvPr/>
        </p:nvPicPr>
        <p:blipFill>
          <a:blip r:embed="rId3">
            <a:alphaModFix/>
          </a:blip>
          <a:stretch>
            <a:fillRect/>
          </a:stretch>
        </p:blipFill>
        <p:spPr>
          <a:xfrm>
            <a:off x="0" y="1152470"/>
            <a:ext cx="9144000" cy="3832209"/>
          </a:xfrm>
          <a:prstGeom prst="rect">
            <a:avLst/>
          </a:prstGeom>
          <a:noFill/>
          <a:ln>
            <a:noFill/>
          </a:ln>
        </p:spPr>
      </p:pic>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4" name="Shape 844"/>
        <p:cNvGrpSpPr/>
        <p:nvPr/>
      </p:nvGrpSpPr>
      <p:grpSpPr>
        <a:xfrm>
          <a:off x="0" y="0"/>
          <a:ext cx="0" cy="0"/>
          <a:chOff x="0" y="0"/>
          <a:chExt cx="0" cy="0"/>
        </a:xfrm>
      </p:grpSpPr>
      <p:sp>
        <p:nvSpPr>
          <p:cNvPr id="845" name="Google Shape;845;p13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XSS - Django</a:t>
            </a:r>
            <a:endParaRPr/>
          </a:p>
        </p:txBody>
      </p:sp>
      <p:sp>
        <p:nvSpPr>
          <p:cNvPr id="846" name="Google Shape;846;p13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847" name="Google Shape;847;p134"/>
          <p:cNvPicPr preferRelativeResize="0"/>
          <p:nvPr/>
        </p:nvPicPr>
        <p:blipFill>
          <a:blip r:embed="rId3">
            <a:alphaModFix/>
          </a:blip>
          <a:stretch>
            <a:fillRect/>
          </a:stretch>
        </p:blipFill>
        <p:spPr>
          <a:xfrm>
            <a:off x="311700" y="1604326"/>
            <a:ext cx="8520600" cy="1881301"/>
          </a:xfrm>
          <a:prstGeom prst="rect">
            <a:avLst/>
          </a:prstGeom>
          <a:noFill/>
          <a:ln>
            <a:noFill/>
          </a:ln>
        </p:spPr>
      </p:pic>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1" name="Shape 851"/>
        <p:cNvGrpSpPr/>
        <p:nvPr/>
      </p:nvGrpSpPr>
      <p:grpSpPr>
        <a:xfrm>
          <a:off x="0" y="0"/>
          <a:ext cx="0" cy="0"/>
          <a:chOff x="0" y="0"/>
          <a:chExt cx="0" cy="0"/>
        </a:xfrm>
      </p:grpSpPr>
      <p:sp>
        <p:nvSpPr>
          <p:cNvPr id="852" name="Google Shape;852;p135"/>
          <p:cNvSpPr txBox="1"/>
          <p:nvPr>
            <p:ph type="title"/>
          </p:nvPr>
        </p:nvSpPr>
        <p:spPr>
          <a:xfrm>
            <a:off x="265500" y="1205825"/>
            <a:ext cx="4045200" cy="1509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Injection</a:t>
            </a:r>
            <a:endParaRPr/>
          </a:p>
        </p:txBody>
      </p:sp>
      <p:sp>
        <p:nvSpPr>
          <p:cNvPr id="853" name="Google Shape;853;p135"/>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0" lvl="0" marL="0" rtl="0" algn="l">
              <a:spcBef>
                <a:spcPts val="0"/>
              </a:spcBef>
              <a:spcAft>
                <a:spcPts val="1600"/>
              </a:spcAft>
              <a:buNone/>
            </a:pPr>
            <a:r>
              <a:t/>
            </a:r>
            <a:endParaRPr/>
          </a:p>
        </p:txBody>
      </p:sp>
      <p:sp>
        <p:nvSpPr>
          <p:cNvPr id="854" name="Google Shape;854;p135"/>
          <p:cNvSpPr txBox="1"/>
          <p:nvPr>
            <p:ph idx="1" type="subTitle"/>
          </p:nvPr>
        </p:nvSpPr>
        <p:spPr>
          <a:xfrm>
            <a:off x="265500" y="2769001"/>
            <a:ext cx="4045200" cy="1345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Exercise Billy the Kid</a:t>
            </a:r>
            <a:endParaRPr/>
          </a:p>
          <a:p>
            <a:pPr indent="0" lvl="0" marL="0" rtl="0" algn="ctr">
              <a:spcBef>
                <a:spcPts val="0"/>
              </a:spcBef>
              <a:spcAft>
                <a:spcPts val="0"/>
              </a:spcAft>
              <a:buNone/>
            </a:pPr>
            <a:r>
              <a:t/>
            </a:r>
            <a:endParaRPr/>
          </a:p>
          <a:p>
            <a:pPr indent="0" lvl="0" marL="0" rtl="0" algn="ctr">
              <a:spcBef>
                <a:spcPts val="0"/>
              </a:spcBef>
              <a:spcAft>
                <a:spcPts val="0"/>
              </a:spcAft>
              <a:buNone/>
            </a:pPr>
            <a:r>
              <a:rPr lang="en"/>
              <a:t>Trace the source all the way to the sink</a:t>
            </a:r>
            <a:endParaRPr/>
          </a:p>
        </p:txBody>
      </p:sp>
      <p:pic>
        <p:nvPicPr>
          <p:cNvPr id="855" name="Google Shape;855;p135"/>
          <p:cNvPicPr preferRelativeResize="0"/>
          <p:nvPr/>
        </p:nvPicPr>
        <p:blipFill>
          <a:blip r:embed="rId3">
            <a:alphaModFix/>
          </a:blip>
          <a:stretch>
            <a:fillRect/>
          </a:stretch>
        </p:blipFill>
        <p:spPr>
          <a:xfrm>
            <a:off x="4972050" y="719125"/>
            <a:ext cx="3771900" cy="3705225"/>
          </a:xfrm>
          <a:prstGeom prst="rect">
            <a:avLst/>
          </a:prstGeom>
          <a:noFill/>
          <a:ln>
            <a:noFill/>
          </a:ln>
        </p:spPr>
      </p:pic>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9" name="Shape 859"/>
        <p:cNvGrpSpPr/>
        <p:nvPr/>
      </p:nvGrpSpPr>
      <p:grpSpPr>
        <a:xfrm>
          <a:off x="0" y="0"/>
          <a:ext cx="0" cy="0"/>
          <a:chOff x="0" y="0"/>
          <a:chExt cx="0" cy="0"/>
        </a:xfrm>
      </p:grpSpPr>
      <p:sp>
        <p:nvSpPr>
          <p:cNvPr id="860" name="Google Shape;860;p13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Exercise</a:t>
            </a:r>
            <a:r>
              <a:rPr lang="en"/>
              <a:t> Billy the Kid - Post-Mortem</a:t>
            </a:r>
            <a:endParaRPr/>
          </a:p>
          <a:p>
            <a:pPr indent="0" lvl="0" marL="0" rtl="0" algn="l">
              <a:spcBef>
                <a:spcPts val="0"/>
              </a:spcBef>
              <a:spcAft>
                <a:spcPts val="0"/>
              </a:spcAft>
              <a:buNone/>
            </a:pPr>
            <a:r>
              <a:t/>
            </a:r>
            <a:endParaRPr/>
          </a:p>
        </p:txBody>
      </p:sp>
      <p:sp>
        <p:nvSpPr>
          <p:cNvPr id="861" name="Google Shape;861;p136"/>
          <p:cNvSpPr txBox="1"/>
          <p:nvPr>
            <p:ph idx="1" type="body"/>
          </p:nvPr>
        </p:nvSpPr>
        <p:spPr>
          <a:xfrm>
            <a:off x="311700" y="1152475"/>
            <a:ext cx="46245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Some sources have already been identified. Are there others?</a:t>
            </a:r>
            <a:endParaRPr/>
          </a:p>
          <a:p>
            <a:pPr indent="-342900" lvl="0" marL="457200" rtl="0" algn="l">
              <a:spcBef>
                <a:spcPts val="0"/>
              </a:spcBef>
              <a:spcAft>
                <a:spcPts val="0"/>
              </a:spcAft>
              <a:buSzPts val="1800"/>
              <a:buChar char="●"/>
            </a:pPr>
            <a:r>
              <a:rPr lang="en"/>
              <a:t>Configuration files, additional services, even databases.</a:t>
            </a:r>
            <a:endParaRPr/>
          </a:p>
          <a:p>
            <a:pPr indent="-342900" lvl="0" marL="457200" rtl="0" algn="l">
              <a:spcBef>
                <a:spcPts val="0"/>
              </a:spcBef>
              <a:spcAft>
                <a:spcPts val="0"/>
              </a:spcAft>
              <a:buSzPts val="1800"/>
              <a:buChar char="●"/>
            </a:pPr>
            <a:r>
              <a:rPr lang="en"/>
              <a:t>Settings.py is somewhat trusted, but other people could manipulate data in the database before it gets to us.</a:t>
            </a:r>
            <a:endParaRPr/>
          </a:p>
        </p:txBody>
      </p:sp>
      <p:pic>
        <p:nvPicPr>
          <p:cNvPr id="862" name="Google Shape;862;p136"/>
          <p:cNvPicPr preferRelativeResize="0"/>
          <p:nvPr/>
        </p:nvPicPr>
        <p:blipFill>
          <a:blip r:embed="rId3">
            <a:alphaModFix/>
          </a:blip>
          <a:stretch>
            <a:fillRect/>
          </a:stretch>
        </p:blipFill>
        <p:spPr>
          <a:xfrm>
            <a:off x="5182742" y="1152475"/>
            <a:ext cx="3831958" cy="3804600"/>
          </a:xfrm>
          <a:prstGeom prst="rect">
            <a:avLst/>
          </a:prstGeom>
          <a:noFill/>
          <a:ln>
            <a:noFill/>
          </a:ln>
        </p:spPr>
      </p:pic>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6" name="Shape 866"/>
        <p:cNvGrpSpPr/>
        <p:nvPr/>
      </p:nvGrpSpPr>
      <p:grpSpPr>
        <a:xfrm>
          <a:off x="0" y="0"/>
          <a:ext cx="0" cy="0"/>
          <a:chOff x="0" y="0"/>
          <a:chExt cx="0" cy="0"/>
        </a:xfrm>
      </p:grpSpPr>
      <p:sp>
        <p:nvSpPr>
          <p:cNvPr id="867" name="Google Shape;867;p13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Exercise Billy the Kid - Post-Mortem</a:t>
            </a:r>
            <a:endParaRPr/>
          </a:p>
          <a:p>
            <a:pPr indent="0" lvl="0" marL="0" rtl="0" algn="l">
              <a:spcBef>
                <a:spcPts val="0"/>
              </a:spcBef>
              <a:spcAft>
                <a:spcPts val="0"/>
              </a:spcAft>
              <a:buNone/>
            </a:pPr>
            <a:r>
              <a:t/>
            </a:r>
            <a:endParaRPr/>
          </a:p>
        </p:txBody>
      </p:sp>
      <p:sp>
        <p:nvSpPr>
          <p:cNvPr id="868" name="Google Shape;868;p137"/>
          <p:cNvSpPr txBox="1"/>
          <p:nvPr>
            <p:ph idx="1" type="body"/>
          </p:nvPr>
        </p:nvSpPr>
        <p:spPr>
          <a:xfrm>
            <a:off x="4519500" y="1067500"/>
            <a:ext cx="46245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Now for sinks, we know that the database file is one, but what else?</a:t>
            </a:r>
            <a:endParaRPr/>
          </a:p>
          <a:p>
            <a:pPr indent="-342900" lvl="0" marL="457200" rtl="0" algn="l">
              <a:spcBef>
                <a:spcPts val="0"/>
              </a:spcBef>
              <a:spcAft>
                <a:spcPts val="0"/>
              </a:spcAft>
              <a:buSzPts val="1800"/>
              <a:buChar char="●"/>
            </a:pPr>
            <a:r>
              <a:rPr lang="en"/>
              <a:t>Anywhere data is /sent/ somewhere, file system, user, etc.</a:t>
            </a:r>
            <a:endParaRPr/>
          </a:p>
        </p:txBody>
      </p:sp>
      <p:pic>
        <p:nvPicPr>
          <p:cNvPr id="869" name="Google Shape;869;p137"/>
          <p:cNvPicPr preferRelativeResize="0"/>
          <p:nvPr/>
        </p:nvPicPr>
        <p:blipFill>
          <a:blip r:embed="rId3">
            <a:alphaModFix/>
          </a:blip>
          <a:stretch>
            <a:fillRect/>
          </a:stretch>
        </p:blipFill>
        <p:spPr>
          <a:xfrm>
            <a:off x="311700" y="1067500"/>
            <a:ext cx="3895313" cy="3820974"/>
          </a:xfrm>
          <a:prstGeom prst="rect">
            <a:avLst/>
          </a:prstGeom>
          <a:noFill/>
          <a:ln>
            <a:noFill/>
          </a:ln>
        </p:spPr>
      </p:pic>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3" name="Shape 873"/>
        <p:cNvGrpSpPr/>
        <p:nvPr/>
      </p:nvGrpSpPr>
      <p:grpSpPr>
        <a:xfrm>
          <a:off x="0" y="0"/>
          <a:ext cx="0" cy="0"/>
          <a:chOff x="0" y="0"/>
          <a:chExt cx="0" cy="0"/>
        </a:xfrm>
      </p:grpSpPr>
      <p:sp>
        <p:nvSpPr>
          <p:cNvPr id="874" name="Google Shape;874;p13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Exercise Billy the Kid - Post-Mortem</a:t>
            </a:r>
            <a:endParaRPr/>
          </a:p>
          <a:p>
            <a:pPr indent="0" lvl="0" marL="0" rtl="0" algn="l">
              <a:spcBef>
                <a:spcPts val="0"/>
              </a:spcBef>
              <a:spcAft>
                <a:spcPts val="0"/>
              </a:spcAft>
              <a:buNone/>
            </a:pPr>
            <a:r>
              <a:t/>
            </a:r>
            <a:endParaRPr/>
          </a:p>
        </p:txBody>
      </p:sp>
      <p:sp>
        <p:nvSpPr>
          <p:cNvPr id="875" name="Google Shape;875;p138"/>
          <p:cNvSpPr txBox="1"/>
          <p:nvPr>
            <p:ph idx="1" type="body"/>
          </p:nvPr>
        </p:nvSpPr>
        <p:spPr>
          <a:xfrm>
            <a:off x="311700" y="10777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Search for user.username shows multiple references.</a:t>
            </a:r>
            <a:endParaRPr/>
          </a:p>
        </p:txBody>
      </p:sp>
      <p:pic>
        <p:nvPicPr>
          <p:cNvPr id="876" name="Google Shape;876;p138"/>
          <p:cNvPicPr preferRelativeResize="0"/>
          <p:nvPr/>
        </p:nvPicPr>
        <p:blipFill>
          <a:blip r:embed="rId3">
            <a:alphaModFix/>
          </a:blip>
          <a:stretch>
            <a:fillRect/>
          </a:stretch>
        </p:blipFill>
        <p:spPr>
          <a:xfrm>
            <a:off x="0" y="1730043"/>
            <a:ext cx="9144001" cy="3025914"/>
          </a:xfrm>
          <a:prstGeom prst="rect">
            <a:avLst/>
          </a:prstGeom>
          <a:noFill/>
          <a:ln>
            <a:noFill/>
          </a:ln>
        </p:spPr>
      </p:pic>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0" name="Shape 880"/>
        <p:cNvGrpSpPr/>
        <p:nvPr/>
      </p:nvGrpSpPr>
      <p:grpSpPr>
        <a:xfrm>
          <a:off x="0" y="0"/>
          <a:ext cx="0" cy="0"/>
          <a:chOff x="0" y="0"/>
          <a:chExt cx="0" cy="0"/>
        </a:xfrm>
      </p:grpSpPr>
      <p:sp>
        <p:nvSpPr>
          <p:cNvPr id="881" name="Google Shape;881;p13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Exercise Billy the Kid - Post-Mortem</a:t>
            </a:r>
            <a:endParaRPr/>
          </a:p>
          <a:p>
            <a:pPr indent="0" lvl="0" marL="0" rtl="0" algn="l">
              <a:spcBef>
                <a:spcPts val="0"/>
              </a:spcBef>
              <a:spcAft>
                <a:spcPts val="0"/>
              </a:spcAft>
              <a:buNone/>
            </a:pPr>
            <a:r>
              <a:t/>
            </a:r>
            <a:endParaRPr/>
          </a:p>
        </p:txBody>
      </p:sp>
      <p:sp>
        <p:nvSpPr>
          <p:cNvPr id="882" name="Google Shape;882;p139"/>
          <p:cNvSpPr txBox="1"/>
          <p:nvPr>
            <p:ph idx="1" type="body"/>
          </p:nvPr>
        </p:nvSpPr>
        <p:spPr>
          <a:xfrm>
            <a:off x="311700" y="10777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Diagram for user.username ends up looking like this.</a:t>
            </a:r>
            <a:endParaRPr/>
          </a:p>
        </p:txBody>
      </p:sp>
      <p:pic>
        <p:nvPicPr>
          <p:cNvPr id="883" name="Google Shape;883;p139"/>
          <p:cNvPicPr preferRelativeResize="0"/>
          <p:nvPr/>
        </p:nvPicPr>
        <p:blipFill>
          <a:blip r:embed="rId3">
            <a:alphaModFix/>
          </a:blip>
          <a:stretch>
            <a:fillRect/>
          </a:stretch>
        </p:blipFill>
        <p:spPr>
          <a:xfrm>
            <a:off x="1129787" y="1834500"/>
            <a:ext cx="6884425" cy="2513350"/>
          </a:xfrm>
          <a:prstGeom prst="rect">
            <a:avLst/>
          </a:prstGeom>
          <a:noFill/>
          <a:ln>
            <a:noFill/>
          </a:ln>
        </p:spPr>
      </p:pic>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7" name="Shape 887"/>
        <p:cNvGrpSpPr/>
        <p:nvPr/>
      </p:nvGrpSpPr>
      <p:grpSpPr>
        <a:xfrm>
          <a:off x="0" y="0"/>
          <a:ext cx="0" cy="0"/>
          <a:chOff x="0" y="0"/>
          <a:chExt cx="0" cy="0"/>
        </a:xfrm>
      </p:grpSpPr>
      <p:sp>
        <p:nvSpPr>
          <p:cNvPr id="888" name="Google Shape;888;p14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Exercise Billy the Kid - Post-Mortem</a:t>
            </a:r>
            <a:endParaRPr/>
          </a:p>
          <a:p>
            <a:pPr indent="0" lvl="0" marL="0" rtl="0" algn="l">
              <a:spcBef>
                <a:spcPts val="0"/>
              </a:spcBef>
              <a:spcAft>
                <a:spcPts val="0"/>
              </a:spcAft>
              <a:buNone/>
            </a:pPr>
            <a:r>
              <a:t/>
            </a:r>
            <a:endParaRPr/>
          </a:p>
        </p:txBody>
      </p:sp>
      <p:sp>
        <p:nvSpPr>
          <p:cNvPr id="889" name="Google Shape;889;p140"/>
          <p:cNvSpPr txBox="1"/>
          <p:nvPr>
            <p:ph idx="1" type="body"/>
          </p:nvPr>
        </p:nvSpPr>
        <p:spPr>
          <a:xfrm>
            <a:off x="311700" y="10777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This means we will be looking for the following injection flaws:</a:t>
            </a:r>
            <a:endParaRPr/>
          </a:p>
          <a:p>
            <a:pPr indent="-336550" lvl="1" marL="914400" rtl="0" algn="l">
              <a:spcBef>
                <a:spcPts val="0"/>
              </a:spcBef>
              <a:spcAft>
                <a:spcPts val="0"/>
              </a:spcAft>
              <a:buSzPts val="1700"/>
              <a:buAutoNum type="alphaLcPeriod"/>
            </a:pPr>
            <a:r>
              <a:rPr lang="en" sz="1700"/>
              <a:t>SQL Injection (database storage)</a:t>
            </a:r>
            <a:endParaRPr sz="1700"/>
          </a:p>
          <a:p>
            <a:pPr indent="-336550" lvl="1" marL="914400" rtl="0" algn="l">
              <a:spcBef>
                <a:spcPts val="0"/>
              </a:spcBef>
              <a:spcAft>
                <a:spcPts val="0"/>
              </a:spcAft>
              <a:buSzPts val="1700"/>
              <a:buAutoNum type="alphaLcPeriod"/>
            </a:pPr>
            <a:r>
              <a:rPr lang="en" sz="1700"/>
              <a:t>XSS (Stored/Reflected)</a:t>
            </a:r>
            <a:endParaRPr sz="1700"/>
          </a:p>
          <a:p>
            <a:pPr indent="-336550" lvl="1" marL="914400" rtl="0" algn="l">
              <a:spcBef>
                <a:spcPts val="0"/>
              </a:spcBef>
              <a:spcAft>
                <a:spcPts val="0"/>
              </a:spcAft>
              <a:buSzPts val="1700"/>
              <a:buAutoNum type="alphaLcPeriod"/>
            </a:pPr>
            <a:r>
              <a:rPr lang="en" sz="1700"/>
              <a:t>Log Forging/Injection</a:t>
            </a:r>
            <a:endParaRPr sz="1700"/>
          </a:p>
        </p:txBody>
      </p:sp>
      <p:pic>
        <p:nvPicPr>
          <p:cNvPr id="890" name="Google Shape;890;p140"/>
          <p:cNvPicPr preferRelativeResize="0"/>
          <p:nvPr/>
        </p:nvPicPr>
        <p:blipFill>
          <a:blip r:embed="rId3">
            <a:alphaModFix/>
          </a:blip>
          <a:stretch>
            <a:fillRect/>
          </a:stretch>
        </p:blipFill>
        <p:spPr>
          <a:xfrm>
            <a:off x="4679754" y="2070125"/>
            <a:ext cx="4278600" cy="1562025"/>
          </a:xfrm>
          <a:prstGeom prst="rect">
            <a:avLst/>
          </a:prstGeom>
          <a:noFill/>
          <a:ln>
            <a:noFill/>
          </a:ln>
        </p:spPr>
      </p:pic>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4" name="Shape 894"/>
        <p:cNvGrpSpPr/>
        <p:nvPr/>
      </p:nvGrpSpPr>
      <p:grpSpPr>
        <a:xfrm>
          <a:off x="0" y="0"/>
          <a:ext cx="0" cy="0"/>
          <a:chOff x="0" y="0"/>
          <a:chExt cx="0" cy="0"/>
        </a:xfrm>
      </p:grpSpPr>
      <p:sp>
        <p:nvSpPr>
          <p:cNvPr id="895" name="Google Shape;895;p141"/>
          <p:cNvSpPr txBox="1"/>
          <p:nvPr>
            <p:ph type="title"/>
          </p:nvPr>
        </p:nvSpPr>
        <p:spPr>
          <a:xfrm>
            <a:off x="510450" y="2057400"/>
            <a:ext cx="8123100" cy="77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Cryptographic Analysis</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 name="Shape 133"/>
        <p:cNvGrpSpPr/>
        <p:nvPr/>
      </p:nvGrpSpPr>
      <p:grpSpPr>
        <a:xfrm>
          <a:off x="0" y="0"/>
          <a:ext cx="0" cy="0"/>
          <a:chOff x="0" y="0"/>
          <a:chExt cx="0" cy="0"/>
        </a:xfrm>
      </p:grpSpPr>
      <p:sp>
        <p:nvSpPr>
          <p:cNvPr id="134" name="Google Shape;134;p2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Also</a:t>
            </a:r>
            <a:r>
              <a:rPr lang="en"/>
              <a:t>, let’s talk about what we aren’t doing</a:t>
            </a:r>
            <a:endParaRPr/>
          </a:p>
        </p:txBody>
      </p:sp>
      <p:sp>
        <p:nvSpPr>
          <p:cNvPr id="135" name="Google Shape;135;p25"/>
          <p:cNvSpPr txBox="1"/>
          <p:nvPr>
            <p:ph idx="1" type="body"/>
          </p:nvPr>
        </p:nvSpPr>
        <p:spPr>
          <a:xfrm>
            <a:off x="311700" y="1152475"/>
            <a:ext cx="81060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This course is not intended to:</a:t>
            </a:r>
            <a:endParaRPr sz="2400"/>
          </a:p>
          <a:p>
            <a:pPr indent="-381000" lvl="0" marL="457200" rtl="0" algn="l">
              <a:spcBef>
                <a:spcPts val="1600"/>
              </a:spcBef>
              <a:spcAft>
                <a:spcPts val="0"/>
              </a:spcAft>
              <a:buSzPts val="2400"/>
              <a:buAutoNum type="arabicPeriod"/>
            </a:pPr>
            <a:r>
              <a:rPr lang="en" sz="2400"/>
              <a:t>Teach you what the OWASP Top 10 are</a:t>
            </a:r>
            <a:endParaRPr sz="2400"/>
          </a:p>
          <a:p>
            <a:pPr indent="-381000" lvl="0" marL="457200" rtl="0" algn="l">
              <a:spcBef>
                <a:spcPts val="0"/>
              </a:spcBef>
              <a:spcAft>
                <a:spcPts val="0"/>
              </a:spcAft>
              <a:buSzPts val="2400"/>
              <a:buAutoNum type="arabicPeriod"/>
            </a:pPr>
            <a:r>
              <a:rPr lang="en" sz="2400"/>
              <a:t>Review web </a:t>
            </a:r>
            <a:r>
              <a:rPr lang="en" sz="2400"/>
              <a:t>vulnerabilities</a:t>
            </a:r>
            <a:endParaRPr sz="2400"/>
          </a:p>
          <a:p>
            <a:pPr indent="-381000" lvl="0" marL="457200" rtl="0" algn="l">
              <a:spcBef>
                <a:spcPts val="0"/>
              </a:spcBef>
              <a:spcAft>
                <a:spcPts val="0"/>
              </a:spcAft>
              <a:buSzPts val="2400"/>
              <a:buAutoNum type="arabicPeriod"/>
            </a:pPr>
            <a:r>
              <a:rPr lang="en" sz="2400"/>
              <a:t>Cover all techniques for finding vulnerabilities in running applications</a:t>
            </a:r>
            <a:endParaRPr sz="2400"/>
          </a:p>
          <a:p>
            <a:pPr indent="-381000" lvl="0" marL="457200" rtl="0" algn="l">
              <a:spcBef>
                <a:spcPts val="0"/>
              </a:spcBef>
              <a:spcAft>
                <a:spcPts val="0"/>
              </a:spcAft>
              <a:buSzPts val="2400"/>
              <a:buAutoNum type="arabicPeriod"/>
            </a:pPr>
            <a:r>
              <a:rPr lang="en" sz="2400"/>
              <a:t>Be a primer on building secure applications</a:t>
            </a:r>
            <a:endParaRPr sz="2400"/>
          </a:p>
          <a:p>
            <a:pPr indent="-381000" lvl="0" marL="457200" rtl="0" algn="l">
              <a:spcBef>
                <a:spcPts val="0"/>
              </a:spcBef>
              <a:spcAft>
                <a:spcPts val="0"/>
              </a:spcAft>
              <a:buSzPts val="2400"/>
              <a:buAutoNum type="arabicPeriod"/>
            </a:pPr>
            <a:r>
              <a:rPr lang="en" sz="2400"/>
              <a:t>Cover all the ways that vulnerabilities manifest in code.</a:t>
            </a:r>
            <a:endParaRPr sz="2300"/>
          </a:p>
        </p:txBody>
      </p:sp>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9" name="Shape 899"/>
        <p:cNvGrpSpPr/>
        <p:nvPr/>
      </p:nvGrpSpPr>
      <p:grpSpPr>
        <a:xfrm>
          <a:off x="0" y="0"/>
          <a:ext cx="0" cy="0"/>
          <a:chOff x="0" y="0"/>
          <a:chExt cx="0" cy="0"/>
        </a:xfrm>
      </p:grpSpPr>
      <p:sp>
        <p:nvSpPr>
          <p:cNvPr id="900" name="Google Shape;900;p14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Cryptographic Analysis</a:t>
            </a:r>
            <a:endParaRPr/>
          </a:p>
        </p:txBody>
      </p:sp>
      <p:sp>
        <p:nvSpPr>
          <p:cNvPr id="901" name="Google Shape;901;p142"/>
          <p:cNvSpPr txBox="1"/>
          <p:nvPr>
            <p:ph idx="1" type="body"/>
          </p:nvPr>
        </p:nvSpPr>
        <p:spPr>
          <a:xfrm>
            <a:off x="311700" y="1143500"/>
            <a:ext cx="8520600" cy="34164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 sz="2000"/>
              <a:t>Analyze code for encryption flaws, outdated protocols, custom-developed algorithms, weak encryption, and misuse</a:t>
            </a:r>
            <a:endParaRPr sz="2000"/>
          </a:p>
          <a:p>
            <a:pPr indent="-355600" lvl="0" marL="457200" rtl="0" algn="l">
              <a:spcBef>
                <a:spcPts val="0"/>
              </a:spcBef>
              <a:spcAft>
                <a:spcPts val="0"/>
              </a:spcAft>
              <a:buSzPts val="2000"/>
              <a:buChar char="●"/>
            </a:pPr>
            <a:r>
              <a:rPr lang="en" sz="2000"/>
              <a:t>Automated tools will uncover some of this, including</a:t>
            </a:r>
            <a:endParaRPr sz="2000"/>
          </a:p>
          <a:p>
            <a:pPr indent="-330200" lvl="1" marL="914400" rtl="0" algn="l">
              <a:spcBef>
                <a:spcPts val="0"/>
              </a:spcBef>
              <a:spcAft>
                <a:spcPts val="0"/>
              </a:spcAft>
              <a:buSzPts val="1600"/>
              <a:buChar char="○"/>
            </a:pPr>
            <a:r>
              <a:rPr lang="en" sz="1600"/>
              <a:t>Use of older hashing algorithms (MD5, SHA-1, etc)</a:t>
            </a:r>
            <a:endParaRPr sz="1600"/>
          </a:p>
          <a:p>
            <a:pPr indent="-355600" lvl="0" marL="457200" rtl="0" algn="l">
              <a:spcBef>
                <a:spcPts val="0"/>
              </a:spcBef>
              <a:spcAft>
                <a:spcPts val="0"/>
              </a:spcAft>
              <a:buSzPts val="2000"/>
              <a:buChar char="●"/>
            </a:pPr>
            <a:r>
              <a:rPr lang="en" sz="2000"/>
              <a:t>Code and routes that handles sensitive information specifically should be reviewed</a:t>
            </a:r>
            <a:endParaRPr sz="2000"/>
          </a:p>
          <a:p>
            <a:pPr indent="-330200" lvl="1" marL="914400" rtl="0" algn="l">
              <a:spcBef>
                <a:spcPts val="0"/>
              </a:spcBef>
              <a:spcAft>
                <a:spcPts val="0"/>
              </a:spcAft>
              <a:buSzPts val="1600"/>
              <a:buChar char="○"/>
            </a:pPr>
            <a:r>
              <a:rPr lang="en" sz="1600"/>
              <a:t>API Tokens</a:t>
            </a:r>
            <a:endParaRPr sz="1600"/>
          </a:p>
          <a:p>
            <a:pPr indent="-330200" lvl="1" marL="914400" rtl="0" algn="l">
              <a:spcBef>
                <a:spcPts val="0"/>
              </a:spcBef>
              <a:spcAft>
                <a:spcPts val="0"/>
              </a:spcAft>
              <a:buSzPts val="1600"/>
              <a:buChar char="○"/>
            </a:pPr>
            <a:r>
              <a:rPr lang="en" sz="1600"/>
              <a:t>Credit Card Numbers</a:t>
            </a:r>
            <a:endParaRPr sz="1600"/>
          </a:p>
          <a:p>
            <a:pPr indent="-330200" lvl="1" marL="914400" rtl="0" algn="l">
              <a:spcBef>
                <a:spcPts val="0"/>
              </a:spcBef>
              <a:spcAft>
                <a:spcPts val="0"/>
              </a:spcAft>
              <a:buSzPts val="1600"/>
              <a:buChar char="○"/>
            </a:pPr>
            <a:r>
              <a:rPr lang="en" sz="1600"/>
              <a:t>Social Security Numbers</a:t>
            </a:r>
            <a:endParaRPr sz="1600"/>
          </a:p>
          <a:p>
            <a:pPr indent="-330200" lvl="1" marL="914400" rtl="0" algn="l">
              <a:spcBef>
                <a:spcPts val="0"/>
              </a:spcBef>
              <a:spcAft>
                <a:spcPts val="0"/>
              </a:spcAft>
              <a:buSzPts val="1600"/>
              <a:buChar char="○"/>
            </a:pPr>
            <a:r>
              <a:rPr lang="en" sz="1600"/>
              <a:t>Customer Data</a:t>
            </a:r>
            <a:endParaRPr sz="1600"/>
          </a:p>
          <a:p>
            <a:pPr indent="-355600" lvl="0" marL="457200" rtl="0" algn="l">
              <a:spcBef>
                <a:spcPts val="0"/>
              </a:spcBef>
              <a:spcAft>
                <a:spcPts val="0"/>
              </a:spcAft>
              <a:buSzPts val="2000"/>
              <a:buChar char="●"/>
            </a:pPr>
            <a:r>
              <a:rPr lang="en" sz="2000"/>
              <a:t>IDE Search for the following terms:</a:t>
            </a:r>
            <a:endParaRPr sz="2000"/>
          </a:p>
          <a:p>
            <a:pPr indent="-330200" lvl="1" marL="914400" rtl="0" algn="l">
              <a:spcBef>
                <a:spcPts val="0"/>
              </a:spcBef>
              <a:spcAft>
                <a:spcPts val="0"/>
              </a:spcAft>
              <a:buSzPts val="1600"/>
              <a:buChar char="○"/>
            </a:pPr>
            <a:r>
              <a:rPr lang="en" sz="1600"/>
              <a:t>md5, sha1, base64, encrypt, decrypt, secure</a:t>
            </a:r>
            <a:endParaRPr sz="1600"/>
          </a:p>
        </p:txBody>
      </p:sp>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5" name="Shape 905"/>
        <p:cNvGrpSpPr/>
        <p:nvPr/>
      </p:nvGrpSpPr>
      <p:grpSpPr>
        <a:xfrm>
          <a:off x="0" y="0"/>
          <a:ext cx="0" cy="0"/>
          <a:chOff x="0" y="0"/>
          <a:chExt cx="0" cy="0"/>
        </a:xfrm>
      </p:grpSpPr>
      <p:sp>
        <p:nvSpPr>
          <p:cNvPr id="906" name="Google Shape;906;p14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Cryptographic Analysis Vulnerabilities</a:t>
            </a:r>
            <a:endParaRPr/>
          </a:p>
        </p:txBody>
      </p:sp>
      <p:sp>
        <p:nvSpPr>
          <p:cNvPr id="907" name="Google Shape;907;p14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sz="2400"/>
              <a:t>Lack of Encryption </a:t>
            </a:r>
            <a:endParaRPr sz="2400"/>
          </a:p>
          <a:p>
            <a:pPr indent="-381000" lvl="0" marL="457200" rtl="0" algn="l">
              <a:spcBef>
                <a:spcPts val="0"/>
              </a:spcBef>
              <a:spcAft>
                <a:spcPts val="0"/>
              </a:spcAft>
              <a:buSzPts val="2400"/>
              <a:buChar char="●"/>
            </a:pPr>
            <a:r>
              <a:rPr lang="en" sz="2400"/>
              <a:t>Improper Encryption</a:t>
            </a:r>
            <a:endParaRPr sz="2400"/>
          </a:p>
          <a:p>
            <a:pPr indent="-381000" lvl="0" marL="457200" rtl="0" algn="l">
              <a:spcBef>
                <a:spcPts val="0"/>
              </a:spcBef>
              <a:spcAft>
                <a:spcPts val="0"/>
              </a:spcAft>
              <a:buSzPts val="2400"/>
              <a:buChar char="●"/>
            </a:pPr>
            <a:r>
              <a:rPr lang="en" sz="2400"/>
              <a:t>Insecure Token Generation/Randomness</a:t>
            </a:r>
            <a:endParaRPr sz="2400"/>
          </a:p>
        </p:txBody>
      </p:sp>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1" name="Shape 911"/>
        <p:cNvGrpSpPr/>
        <p:nvPr/>
      </p:nvGrpSpPr>
      <p:grpSpPr>
        <a:xfrm>
          <a:off x="0" y="0"/>
          <a:ext cx="0" cy="0"/>
          <a:chOff x="0" y="0"/>
          <a:chExt cx="0" cy="0"/>
        </a:xfrm>
      </p:grpSpPr>
      <p:sp>
        <p:nvSpPr>
          <p:cNvPr id="912" name="Google Shape;912;p14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Cryptographic Analysis - Checklist</a:t>
            </a:r>
            <a:endParaRPr/>
          </a:p>
        </p:txBody>
      </p:sp>
      <p:sp>
        <p:nvSpPr>
          <p:cNvPr id="913" name="Google Shape;913;p14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61950" lvl="0" marL="457200" rtl="0" algn="l">
              <a:spcBef>
                <a:spcPts val="0"/>
              </a:spcBef>
              <a:spcAft>
                <a:spcPts val="0"/>
              </a:spcAft>
              <a:buSzPts val="2100"/>
              <a:buChar char="●"/>
            </a:pPr>
            <a:r>
              <a:rPr lang="en" sz="2100"/>
              <a:t>What are the standard encryption libraries are used for?</a:t>
            </a:r>
            <a:endParaRPr sz="2100"/>
          </a:p>
          <a:p>
            <a:pPr indent="-336550" lvl="1" marL="914400" rtl="0" algn="l">
              <a:spcBef>
                <a:spcPts val="0"/>
              </a:spcBef>
              <a:spcAft>
                <a:spcPts val="0"/>
              </a:spcAft>
              <a:buSzPts val="1700"/>
              <a:buChar char="○"/>
            </a:pPr>
            <a:r>
              <a:rPr lang="en" sz="1700"/>
              <a:t>Hashing functions - password hashing, cryptographic signing, etc</a:t>
            </a:r>
            <a:endParaRPr sz="1700"/>
          </a:p>
          <a:p>
            <a:pPr indent="-336550" lvl="1" marL="914400" rtl="0" algn="l">
              <a:spcBef>
                <a:spcPts val="0"/>
              </a:spcBef>
              <a:spcAft>
                <a:spcPts val="0"/>
              </a:spcAft>
              <a:buSzPts val="1700"/>
              <a:buChar char="○"/>
            </a:pPr>
            <a:r>
              <a:rPr lang="en" sz="1700"/>
              <a:t>Encryption functions - data storage, communications</a:t>
            </a:r>
            <a:endParaRPr sz="1700"/>
          </a:p>
          <a:p>
            <a:pPr indent="-361950" lvl="0" marL="457200" rtl="0" algn="l">
              <a:spcBef>
                <a:spcPts val="0"/>
              </a:spcBef>
              <a:spcAft>
                <a:spcPts val="0"/>
              </a:spcAft>
              <a:buSzPts val="2100"/>
              <a:buChar char="●"/>
            </a:pPr>
            <a:r>
              <a:rPr lang="en" sz="2100"/>
              <a:t>Do the strength of implemented ciphers meet industry standards?</a:t>
            </a:r>
            <a:endParaRPr sz="2100"/>
          </a:p>
          <a:p>
            <a:pPr indent="-336550" lvl="1" marL="914400" rtl="0" algn="l">
              <a:spcBef>
                <a:spcPts val="0"/>
              </a:spcBef>
              <a:spcAft>
                <a:spcPts val="0"/>
              </a:spcAft>
              <a:buSzPts val="1700"/>
              <a:buChar char="○"/>
            </a:pPr>
            <a:r>
              <a:rPr lang="en" sz="1700"/>
              <a:t>Less than 256-bit encryption</a:t>
            </a:r>
            <a:endParaRPr sz="1700"/>
          </a:p>
          <a:p>
            <a:pPr indent="-336550" lvl="1" marL="914400" rtl="0" algn="l">
              <a:spcBef>
                <a:spcPts val="0"/>
              </a:spcBef>
              <a:spcAft>
                <a:spcPts val="0"/>
              </a:spcAft>
              <a:buSzPts val="1700"/>
              <a:buChar char="○"/>
            </a:pPr>
            <a:r>
              <a:rPr lang="en" sz="1700"/>
              <a:t>MD5/SHA1 for password hashing</a:t>
            </a:r>
            <a:endParaRPr sz="1700"/>
          </a:p>
          <a:p>
            <a:pPr indent="-336550" lvl="1" marL="914400" rtl="0" algn="l">
              <a:spcBef>
                <a:spcPts val="0"/>
              </a:spcBef>
              <a:spcAft>
                <a:spcPts val="0"/>
              </a:spcAft>
              <a:buSzPts val="1700"/>
              <a:buChar char="○"/>
            </a:pPr>
            <a:r>
              <a:rPr lang="en" sz="1700"/>
              <a:t>Any RC4 stream ciphers</a:t>
            </a:r>
            <a:endParaRPr sz="1700"/>
          </a:p>
          <a:p>
            <a:pPr indent="-336550" lvl="1" marL="914400" rtl="0" algn="l">
              <a:spcBef>
                <a:spcPts val="0"/>
              </a:spcBef>
              <a:spcAft>
                <a:spcPts val="0"/>
              </a:spcAft>
              <a:buSzPts val="1700"/>
              <a:buChar char="○"/>
            </a:pPr>
            <a:r>
              <a:rPr lang="en" sz="1700"/>
              <a:t>Certificates with less than 1024-bit length keys</a:t>
            </a:r>
            <a:endParaRPr sz="1700"/>
          </a:p>
          <a:p>
            <a:pPr indent="-336550" lvl="1" marL="914400" rtl="0" algn="l">
              <a:spcBef>
                <a:spcPts val="0"/>
              </a:spcBef>
              <a:spcAft>
                <a:spcPts val="0"/>
              </a:spcAft>
              <a:buSzPts val="1700"/>
              <a:buChar char="○"/>
            </a:pPr>
            <a:r>
              <a:rPr lang="en" sz="1700"/>
              <a:t>All SSL protocol versions</a:t>
            </a:r>
            <a:endParaRPr sz="1700"/>
          </a:p>
          <a:p>
            <a:pPr indent="-317500" lvl="0" marL="457200" rtl="0" algn="l">
              <a:spcBef>
                <a:spcPts val="0"/>
              </a:spcBef>
              <a:spcAft>
                <a:spcPts val="0"/>
              </a:spcAft>
              <a:buClr>
                <a:srgbClr val="000000"/>
              </a:buClr>
              <a:buSzPts val="1400"/>
              <a:buFont typeface="Arial"/>
              <a:buChar char="●"/>
            </a:pPr>
            <a:r>
              <a:rPr lang="en" sz="2100"/>
              <a:t>Are cryptographic private keys, passwords, and secrets properly protected?</a:t>
            </a:r>
            <a:endParaRPr sz="2100"/>
          </a:p>
          <a:p>
            <a:pPr indent="0" lvl="0" marL="0" marR="0" rtl="0" algn="l">
              <a:lnSpc>
                <a:spcPct val="115000"/>
              </a:lnSpc>
              <a:spcBef>
                <a:spcPts val="0"/>
              </a:spcBef>
              <a:spcAft>
                <a:spcPts val="1600"/>
              </a:spcAft>
              <a:buNone/>
            </a:pPr>
            <a:r>
              <a:t/>
            </a:r>
            <a:endParaRPr/>
          </a:p>
        </p:txBody>
      </p:sp>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7" name="Shape 917"/>
        <p:cNvGrpSpPr/>
        <p:nvPr/>
      </p:nvGrpSpPr>
      <p:grpSpPr>
        <a:xfrm>
          <a:off x="0" y="0"/>
          <a:ext cx="0" cy="0"/>
          <a:chOff x="0" y="0"/>
          <a:chExt cx="0" cy="0"/>
        </a:xfrm>
      </p:grpSpPr>
      <p:sp>
        <p:nvSpPr>
          <p:cNvPr id="918" name="Google Shape;918;p145"/>
          <p:cNvSpPr txBox="1"/>
          <p:nvPr>
            <p:ph type="title"/>
          </p:nvPr>
        </p:nvSpPr>
        <p:spPr>
          <a:xfrm>
            <a:off x="265500" y="1205825"/>
            <a:ext cx="4045200" cy="1509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Cryptographic Analysis</a:t>
            </a:r>
            <a:endParaRPr/>
          </a:p>
        </p:txBody>
      </p:sp>
      <p:sp>
        <p:nvSpPr>
          <p:cNvPr id="919" name="Google Shape;919;p145"/>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0" lvl="0" marL="0" rtl="0" algn="l">
              <a:spcBef>
                <a:spcPts val="0"/>
              </a:spcBef>
              <a:spcAft>
                <a:spcPts val="1600"/>
              </a:spcAft>
              <a:buNone/>
            </a:pPr>
            <a:r>
              <a:t/>
            </a:r>
            <a:endParaRPr/>
          </a:p>
        </p:txBody>
      </p:sp>
      <p:sp>
        <p:nvSpPr>
          <p:cNvPr id="920" name="Google Shape;920;p145"/>
          <p:cNvSpPr txBox="1"/>
          <p:nvPr>
            <p:ph idx="1" type="subTitle"/>
          </p:nvPr>
        </p:nvSpPr>
        <p:spPr>
          <a:xfrm>
            <a:off x="265500" y="2769001"/>
            <a:ext cx="4045200" cy="1345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Exercise Beeth-oven</a:t>
            </a:r>
            <a:endParaRPr/>
          </a:p>
          <a:p>
            <a:pPr indent="0" lvl="0" marL="0" rtl="0" algn="ctr">
              <a:spcBef>
                <a:spcPts val="0"/>
              </a:spcBef>
              <a:spcAft>
                <a:spcPts val="0"/>
              </a:spcAft>
              <a:buNone/>
            </a:pPr>
            <a:r>
              <a:t/>
            </a:r>
            <a:endParaRPr/>
          </a:p>
          <a:p>
            <a:pPr indent="0" lvl="0" marL="0" rtl="0" algn="ctr">
              <a:spcBef>
                <a:spcPts val="0"/>
              </a:spcBef>
              <a:spcAft>
                <a:spcPts val="0"/>
              </a:spcAft>
              <a:buNone/>
            </a:pPr>
            <a:r>
              <a:rPr lang="en"/>
              <a:t>How are passwords stored in the provided application? How are session tokens generated?</a:t>
            </a:r>
            <a:endParaRPr/>
          </a:p>
        </p:txBody>
      </p:sp>
      <p:pic>
        <p:nvPicPr>
          <p:cNvPr id="921" name="Google Shape;921;p145"/>
          <p:cNvPicPr preferRelativeResize="0"/>
          <p:nvPr/>
        </p:nvPicPr>
        <p:blipFill>
          <a:blip r:embed="rId3">
            <a:alphaModFix/>
          </a:blip>
          <a:stretch>
            <a:fillRect/>
          </a:stretch>
        </p:blipFill>
        <p:spPr>
          <a:xfrm>
            <a:off x="5524500" y="1095375"/>
            <a:ext cx="2667000" cy="2952750"/>
          </a:xfrm>
          <a:prstGeom prst="rect">
            <a:avLst/>
          </a:prstGeom>
          <a:noFill/>
          <a:ln>
            <a:noFill/>
          </a:ln>
        </p:spPr>
      </p:pic>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5" name="Shape 925"/>
        <p:cNvGrpSpPr/>
        <p:nvPr/>
      </p:nvGrpSpPr>
      <p:grpSpPr>
        <a:xfrm>
          <a:off x="0" y="0"/>
          <a:ext cx="0" cy="0"/>
          <a:chOff x="0" y="0"/>
          <a:chExt cx="0" cy="0"/>
        </a:xfrm>
      </p:grpSpPr>
      <p:sp>
        <p:nvSpPr>
          <p:cNvPr id="926" name="Google Shape;926;p14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Exercise Beethoven - Post-Mortem</a:t>
            </a:r>
            <a:endParaRPr/>
          </a:p>
          <a:p>
            <a:pPr indent="0" lvl="0" marL="0" rtl="0" algn="l">
              <a:spcBef>
                <a:spcPts val="0"/>
              </a:spcBef>
              <a:spcAft>
                <a:spcPts val="0"/>
              </a:spcAft>
              <a:buNone/>
            </a:pPr>
            <a:r>
              <a:t/>
            </a:r>
            <a:endParaRPr/>
          </a:p>
        </p:txBody>
      </p:sp>
      <p:sp>
        <p:nvSpPr>
          <p:cNvPr id="927" name="Google Shape;927;p14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Sessions - Only indication we have of activity is settings.py</a:t>
            </a:r>
            <a:endParaRPr/>
          </a:p>
        </p:txBody>
      </p:sp>
      <p:pic>
        <p:nvPicPr>
          <p:cNvPr id="928" name="Google Shape;928;p146"/>
          <p:cNvPicPr preferRelativeResize="0"/>
          <p:nvPr/>
        </p:nvPicPr>
        <p:blipFill>
          <a:blip r:embed="rId3">
            <a:alphaModFix/>
          </a:blip>
          <a:stretch>
            <a:fillRect/>
          </a:stretch>
        </p:blipFill>
        <p:spPr>
          <a:xfrm>
            <a:off x="831288" y="1603000"/>
            <a:ext cx="7481426" cy="3540499"/>
          </a:xfrm>
          <a:prstGeom prst="rect">
            <a:avLst/>
          </a:prstGeom>
          <a:noFill/>
          <a:ln>
            <a:noFill/>
          </a:ln>
        </p:spPr>
      </p:pic>
      <p:sp>
        <p:nvSpPr>
          <p:cNvPr id="929" name="Google Shape;929;p146"/>
          <p:cNvSpPr/>
          <p:nvPr/>
        </p:nvSpPr>
        <p:spPr>
          <a:xfrm>
            <a:off x="1508600" y="2709325"/>
            <a:ext cx="2688900" cy="318300"/>
          </a:xfrm>
          <a:prstGeom prst="rect">
            <a:avLst/>
          </a:prstGeom>
          <a:noFill/>
          <a:ln cap="flat" cmpd="sng" w="285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146"/>
          <p:cNvSpPr/>
          <p:nvPr/>
        </p:nvSpPr>
        <p:spPr>
          <a:xfrm>
            <a:off x="1589150" y="4401125"/>
            <a:ext cx="4938000" cy="318300"/>
          </a:xfrm>
          <a:prstGeom prst="rect">
            <a:avLst/>
          </a:prstGeom>
          <a:noFill/>
          <a:ln cap="flat" cmpd="sng" w="285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34" name="Shape 934"/>
        <p:cNvGrpSpPr/>
        <p:nvPr/>
      </p:nvGrpSpPr>
      <p:grpSpPr>
        <a:xfrm>
          <a:off x="0" y="0"/>
          <a:ext cx="0" cy="0"/>
          <a:chOff x="0" y="0"/>
          <a:chExt cx="0" cy="0"/>
        </a:xfrm>
      </p:grpSpPr>
      <p:sp>
        <p:nvSpPr>
          <p:cNvPr id="935" name="Google Shape;935;p14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Exercise Beethoven - Post-Mortem</a:t>
            </a:r>
            <a:endParaRPr/>
          </a:p>
          <a:p>
            <a:pPr indent="0" lvl="0" marL="0" rtl="0" algn="l">
              <a:spcBef>
                <a:spcPts val="0"/>
              </a:spcBef>
              <a:spcAft>
                <a:spcPts val="0"/>
              </a:spcAft>
              <a:buNone/>
            </a:pPr>
            <a:r>
              <a:t/>
            </a:r>
            <a:endParaRPr/>
          </a:p>
        </p:txBody>
      </p:sp>
      <p:sp>
        <p:nvSpPr>
          <p:cNvPr id="936" name="Google Shape;936;p14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Sessions - Django documentation helps us out a little.</a:t>
            </a:r>
            <a:endParaRPr/>
          </a:p>
        </p:txBody>
      </p:sp>
      <p:pic>
        <p:nvPicPr>
          <p:cNvPr id="937" name="Google Shape;937;p147"/>
          <p:cNvPicPr preferRelativeResize="0"/>
          <p:nvPr/>
        </p:nvPicPr>
        <p:blipFill>
          <a:blip r:embed="rId3">
            <a:alphaModFix/>
          </a:blip>
          <a:stretch>
            <a:fillRect/>
          </a:stretch>
        </p:blipFill>
        <p:spPr>
          <a:xfrm>
            <a:off x="0" y="1818034"/>
            <a:ext cx="9144000" cy="1782631"/>
          </a:xfrm>
          <a:prstGeom prst="rect">
            <a:avLst/>
          </a:prstGeom>
          <a:noFill/>
          <a:ln>
            <a:noFill/>
          </a:ln>
        </p:spPr>
      </p:pic>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1" name="Shape 941"/>
        <p:cNvGrpSpPr/>
        <p:nvPr/>
      </p:nvGrpSpPr>
      <p:grpSpPr>
        <a:xfrm>
          <a:off x="0" y="0"/>
          <a:ext cx="0" cy="0"/>
          <a:chOff x="0" y="0"/>
          <a:chExt cx="0" cy="0"/>
        </a:xfrm>
      </p:grpSpPr>
      <p:sp>
        <p:nvSpPr>
          <p:cNvPr id="942" name="Google Shape;942;p14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Exercise Beethoven - Post-Mortem</a:t>
            </a:r>
            <a:endParaRPr/>
          </a:p>
          <a:p>
            <a:pPr indent="0" lvl="0" marL="0" rtl="0" algn="l">
              <a:spcBef>
                <a:spcPts val="0"/>
              </a:spcBef>
              <a:spcAft>
                <a:spcPts val="0"/>
              </a:spcAft>
              <a:buNone/>
            </a:pPr>
            <a:r>
              <a:t/>
            </a:r>
            <a:endParaRPr/>
          </a:p>
        </p:txBody>
      </p:sp>
      <p:sp>
        <p:nvSpPr>
          <p:cNvPr id="943" name="Google Shape;943;p14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Sessions - but also gives us a warning...</a:t>
            </a:r>
            <a:endParaRPr/>
          </a:p>
        </p:txBody>
      </p:sp>
      <p:pic>
        <p:nvPicPr>
          <p:cNvPr id="944" name="Google Shape;944;p148"/>
          <p:cNvPicPr preferRelativeResize="0"/>
          <p:nvPr/>
        </p:nvPicPr>
        <p:blipFill>
          <a:blip r:embed="rId3">
            <a:alphaModFix/>
          </a:blip>
          <a:stretch>
            <a:fillRect/>
          </a:stretch>
        </p:blipFill>
        <p:spPr>
          <a:xfrm>
            <a:off x="0" y="1665488"/>
            <a:ext cx="9143999" cy="3093424"/>
          </a:xfrm>
          <a:prstGeom prst="rect">
            <a:avLst/>
          </a:prstGeom>
          <a:noFill/>
          <a:ln>
            <a:noFill/>
          </a:ln>
        </p:spPr>
      </p:pic>
      <p:sp>
        <p:nvSpPr>
          <p:cNvPr id="945" name="Google Shape;945;p148"/>
          <p:cNvSpPr/>
          <p:nvPr/>
        </p:nvSpPr>
        <p:spPr>
          <a:xfrm>
            <a:off x="749175" y="3992150"/>
            <a:ext cx="8261400" cy="766800"/>
          </a:xfrm>
          <a:prstGeom prst="rect">
            <a:avLst/>
          </a:prstGeom>
          <a:noFill/>
          <a:ln cap="flat" cmpd="sng" w="285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9" name="Shape 949"/>
        <p:cNvGrpSpPr/>
        <p:nvPr/>
      </p:nvGrpSpPr>
      <p:grpSpPr>
        <a:xfrm>
          <a:off x="0" y="0"/>
          <a:ext cx="0" cy="0"/>
          <a:chOff x="0" y="0"/>
          <a:chExt cx="0" cy="0"/>
        </a:xfrm>
      </p:grpSpPr>
      <p:sp>
        <p:nvSpPr>
          <p:cNvPr id="950" name="Google Shape;950;p14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Exercise Beethoven - Post-Mortem</a:t>
            </a:r>
            <a:endParaRPr/>
          </a:p>
          <a:p>
            <a:pPr indent="0" lvl="0" marL="0" rtl="0" algn="l">
              <a:spcBef>
                <a:spcPts val="0"/>
              </a:spcBef>
              <a:spcAft>
                <a:spcPts val="0"/>
              </a:spcAft>
              <a:buNone/>
            </a:pPr>
            <a:r>
              <a:t/>
            </a:r>
            <a:endParaRPr/>
          </a:p>
        </p:txBody>
      </p:sp>
      <p:sp>
        <p:nvSpPr>
          <p:cNvPr id="951" name="Google Shape;951;p14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Alright, so we should check the randomness of the SECRET_KEY</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342900" lvl="0" marL="457200" rtl="0" algn="l">
              <a:spcBef>
                <a:spcPts val="1600"/>
              </a:spcBef>
              <a:spcAft>
                <a:spcPts val="0"/>
              </a:spcAft>
              <a:buSzPts val="1800"/>
              <a:buChar char="●"/>
            </a:pPr>
            <a:r>
              <a:rPr lang="en"/>
              <a:t>Looks random and secure, right? What are the concerns you have with this? Bueller?</a:t>
            </a:r>
            <a:endParaRPr/>
          </a:p>
          <a:p>
            <a:pPr indent="0" lvl="0" marL="0" rtl="0" algn="l">
              <a:spcBef>
                <a:spcPts val="1600"/>
              </a:spcBef>
              <a:spcAft>
                <a:spcPts val="1600"/>
              </a:spcAft>
              <a:buNone/>
            </a:pPr>
            <a:r>
              <a:t/>
            </a:r>
            <a:endParaRPr/>
          </a:p>
        </p:txBody>
      </p:sp>
      <p:pic>
        <p:nvPicPr>
          <p:cNvPr id="952" name="Google Shape;952;p149"/>
          <p:cNvPicPr preferRelativeResize="0"/>
          <p:nvPr/>
        </p:nvPicPr>
        <p:blipFill>
          <a:blip r:embed="rId3">
            <a:alphaModFix/>
          </a:blip>
          <a:stretch>
            <a:fillRect/>
          </a:stretch>
        </p:blipFill>
        <p:spPr>
          <a:xfrm>
            <a:off x="0" y="1870946"/>
            <a:ext cx="9143999" cy="1185608"/>
          </a:xfrm>
          <a:prstGeom prst="rect">
            <a:avLst/>
          </a:prstGeom>
          <a:noFill/>
          <a:ln>
            <a:noFill/>
          </a:ln>
        </p:spPr>
      </p:pic>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56" name="Shape 956"/>
        <p:cNvGrpSpPr/>
        <p:nvPr/>
      </p:nvGrpSpPr>
      <p:grpSpPr>
        <a:xfrm>
          <a:off x="0" y="0"/>
          <a:ext cx="0" cy="0"/>
          <a:chOff x="0" y="0"/>
          <a:chExt cx="0" cy="0"/>
        </a:xfrm>
      </p:grpSpPr>
      <p:sp>
        <p:nvSpPr>
          <p:cNvPr id="957" name="Google Shape;957;p15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Exercise Beethoven - Post-Mortem</a:t>
            </a:r>
            <a:endParaRPr/>
          </a:p>
          <a:p>
            <a:pPr indent="0" lvl="0" marL="0" rtl="0" algn="l">
              <a:spcBef>
                <a:spcPts val="0"/>
              </a:spcBef>
              <a:spcAft>
                <a:spcPts val="0"/>
              </a:spcAft>
              <a:buNone/>
            </a:pPr>
            <a:r>
              <a:t/>
            </a:r>
            <a:endParaRPr/>
          </a:p>
        </p:txBody>
      </p:sp>
      <p:sp>
        <p:nvSpPr>
          <p:cNvPr id="958" name="Google Shape;958;p15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93700" lvl="0" marL="457200" rtl="0" algn="l">
              <a:spcBef>
                <a:spcPts val="0"/>
              </a:spcBef>
              <a:spcAft>
                <a:spcPts val="0"/>
              </a:spcAft>
              <a:buSzPts val="2600"/>
              <a:buChar char="●"/>
            </a:pPr>
            <a:r>
              <a:rPr lang="en" sz="2600"/>
              <a:t>Possible issues (outside of encryption routines):</a:t>
            </a:r>
            <a:endParaRPr sz="2600"/>
          </a:p>
          <a:p>
            <a:pPr indent="-368300" lvl="1" marL="914400" rtl="0" algn="l">
              <a:spcBef>
                <a:spcPts val="0"/>
              </a:spcBef>
              <a:spcAft>
                <a:spcPts val="0"/>
              </a:spcAft>
              <a:buSzPts val="2200"/>
              <a:buAutoNum type="alphaLcPeriod"/>
            </a:pPr>
            <a:r>
              <a:rPr lang="en" sz="2200"/>
              <a:t>Hardcoded values stored in source</a:t>
            </a:r>
            <a:endParaRPr sz="2200"/>
          </a:p>
          <a:p>
            <a:pPr indent="-368300" lvl="1" marL="914400" rtl="0" algn="l">
              <a:spcBef>
                <a:spcPts val="0"/>
              </a:spcBef>
              <a:spcAft>
                <a:spcPts val="0"/>
              </a:spcAft>
              <a:buSzPts val="2200"/>
              <a:buAutoNum type="alphaLcPeriod"/>
            </a:pPr>
            <a:r>
              <a:rPr lang="en" sz="2200"/>
              <a:t>Same key used for dev/staging/production</a:t>
            </a:r>
            <a:endParaRPr sz="2200"/>
          </a:p>
          <a:p>
            <a:pPr indent="0" lvl="0" marL="0" rtl="0" algn="l">
              <a:spcBef>
                <a:spcPts val="1600"/>
              </a:spcBef>
              <a:spcAft>
                <a:spcPts val="1600"/>
              </a:spcAft>
              <a:buNone/>
            </a:pPr>
            <a:r>
              <a:t/>
            </a:r>
            <a:endParaRPr/>
          </a:p>
        </p:txBody>
      </p:sp>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2" name="Shape 962"/>
        <p:cNvGrpSpPr/>
        <p:nvPr/>
      </p:nvGrpSpPr>
      <p:grpSpPr>
        <a:xfrm>
          <a:off x="0" y="0"/>
          <a:ext cx="0" cy="0"/>
          <a:chOff x="0" y="0"/>
          <a:chExt cx="0" cy="0"/>
        </a:xfrm>
      </p:grpSpPr>
      <p:sp>
        <p:nvSpPr>
          <p:cNvPr id="963" name="Google Shape;963;p15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Exercise Beethoven - Post-Mortem</a:t>
            </a:r>
            <a:endParaRPr/>
          </a:p>
          <a:p>
            <a:pPr indent="0" lvl="0" marL="0" rtl="0" algn="l">
              <a:spcBef>
                <a:spcPts val="0"/>
              </a:spcBef>
              <a:spcAft>
                <a:spcPts val="0"/>
              </a:spcAft>
              <a:buNone/>
            </a:pPr>
            <a:r>
              <a:t/>
            </a:r>
            <a:endParaRPr/>
          </a:p>
        </p:txBody>
      </p:sp>
      <p:sp>
        <p:nvSpPr>
          <p:cNvPr id="964" name="Google Shape;964;p15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93700" lvl="0" marL="457200" rtl="0" algn="l">
              <a:spcBef>
                <a:spcPts val="0"/>
              </a:spcBef>
              <a:spcAft>
                <a:spcPts val="0"/>
              </a:spcAft>
              <a:buSzPts val="2600"/>
              <a:buChar char="●"/>
            </a:pPr>
            <a:r>
              <a:rPr lang="en" sz="2600"/>
              <a:t>Password Storage? Nothing in settings.py?</a:t>
            </a:r>
            <a:endParaRPr sz="2200"/>
          </a:p>
          <a:p>
            <a:pPr indent="0" lvl="0" marL="0" rtl="0" algn="l">
              <a:spcBef>
                <a:spcPts val="1600"/>
              </a:spcBef>
              <a:spcAft>
                <a:spcPts val="1600"/>
              </a:spcAft>
              <a:buNone/>
            </a:pPr>
            <a:r>
              <a:t/>
            </a:r>
            <a:endParaRPr/>
          </a:p>
        </p:txBody>
      </p:sp>
      <p:pic>
        <p:nvPicPr>
          <p:cNvPr id="965" name="Google Shape;965;p151"/>
          <p:cNvPicPr preferRelativeResize="0"/>
          <p:nvPr/>
        </p:nvPicPr>
        <p:blipFill>
          <a:blip r:embed="rId3">
            <a:alphaModFix/>
          </a:blip>
          <a:stretch>
            <a:fillRect/>
          </a:stretch>
        </p:blipFill>
        <p:spPr>
          <a:xfrm>
            <a:off x="61275" y="1890448"/>
            <a:ext cx="9144001" cy="298520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 name="Shape 139"/>
        <p:cNvGrpSpPr/>
        <p:nvPr/>
      </p:nvGrpSpPr>
      <p:grpSpPr>
        <a:xfrm>
          <a:off x="0" y="0"/>
          <a:ext cx="0" cy="0"/>
          <a:chOff x="0" y="0"/>
          <a:chExt cx="0" cy="0"/>
        </a:xfrm>
      </p:grpSpPr>
      <p:sp>
        <p:nvSpPr>
          <p:cNvPr id="140" name="Google Shape;140;p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Tools/Lab Setup</a:t>
            </a:r>
            <a:endParaRPr/>
          </a:p>
        </p:txBody>
      </p:sp>
      <p:sp>
        <p:nvSpPr>
          <p:cNvPr id="141" name="Google Shape;141;p2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SzPts val="2200"/>
              <a:buChar char="●"/>
            </a:pPr>
            <a:r>
              <a:rPr lang="en" sz="2200"/>
              <a:t>Virtual Machine Setup/Installation (Virtualbox || VMWare)</a:t>
            </a:r>
            <a:endParaRPr sz="2200"/>
          </a:p>
          <a:p>
            <a:pPr indent="-368300" lvl="0" marL="457200" rtl="0" algn="l">
              <a:spcBef>
                <a:spcPts val="0"/>
              </a:spcBef>
              <a:spcAft>
                <a:spcPts val="0"/>
              </a:spcAft>
              <a:buSzPts val="2200"/>
              <a:buChar char="●"/>
            </a:pPr>
            <a:r>
              <a:rPr lang="en" sz="2200"/>
              <a:t>Tool and </a:t>
            </a:r>
            <a:r>
              <a:rPr lang="en" sz="2200"/>
              <a:t>environment</a:t>
            </a:r>
            <a:r>
              <a:rPr lang="en" sz="2200"/>
              <a:t> </a:t>
            </a:r>
            <a:r>
              <a:rPr lang="en" sz="2200"/>
              <a:t>familiarization</a:t>
            </a:r>
            <a:endParaRPr sz="2200"/>
          </a:p>
          <a:p>
            <a:pPr indent="0" lvl="0" marL="0" rtl="0" algn="l">
              <a:spcBef>
                <a:spcPts val="1600"/>
              </a:spcBef>
              <a:spcAft>
                <a:spcPts val="1600"/>
              </a:spcAft>
              <a:buNone/>
            </a:pPr>
            <a:r>
              <a:t/>
            </a:r>
            <a:endParaRPr sz="2200"/>
          </a:p>
        </p:txBody>
      </p:sp>
      <p:pic>
        <p:nvPicPr>
          <p:cNvPr id="142" name="Google Shape;142;p26"/>
          <p:cNvPicPr preferRelativeResize="0"/>
          <p:nvPr/>
        </p:nvPicPr>
        <p:blipFill>
          <a:blip r:embed="rId3">
            <a:alphaModFix/>
          </a:blip>
          <a:stretch>
            <a:fillRect/>
          </a:stretch>
        </p:blipFill>
        <p:spPr>
          <a:xfrm>
            <a:off x="2206838" y="2119150"/>
            <a:ext cx="4730325" cy="2648975"/>
          </a:xfrm>
          <a:prstGeom prst="rect">
            <a:avLst/>
          </a:prstGeom>
          <a:noFill/>
          <a:ln>
            <a:noFill/>
          </a:ln>
        </p:spPr>
      </p:pic>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9" name="Shape 969"/>
        <p:cNvGrpSpPr/>
        <p:nvPr/>
      </p:nvGrpSpPr>
      <p:grpSpPr>
        <a:xfrm>
          <a:off x="0" y="0"/>
          <a:ext cx="0" cy="0"/>
          <a:chOff x="0" y="0"/>
          <a:chExt cx="0" cy="0"/>
        </a:xfrm>
      </p:grpSpPr>
      <p:sp>
        <p:nvSpPr>
          <p:cNvPr id="970" name="Google Shape;970;p15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Exercise Beethoven - Post-Mortem</a:t>
            </a:r>
            <a:endParaRPr/>
          </a:p>
          <a:p>
            <a:pPr indent="0" lvl="0" marL="0" rtl="0" algn="l">
              <a:spcBef>
                <a:spcPts val="0"/>
              </a:spcBef>
              <a:spcAft>
                <a:spcPts val="0"/>
              </a:spcAft>
              <a:buNone/>
            </a:pPr>
            <a:r>
              <a:t/>
            </a:r>
            <a:endParaRPr/>
          </a:p>
        </p:txBody>
      </p:sp>
      <p:sp>
        <p:nvSpPr>
          <p:cNvPr id="971" name="Google Shape;971;p15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93700" lvl="0" marL="457200" rtl="0" algn="l">
              <a:spcBef>
                <a:spcPts val="0"/>
              </a:spcBef>
              <a:spcAft>
                <a:spcPts val="0"/>
              </a:spcAft>
              <a:buSzPts val="2600"/>
              <a:buChar char="●"/>
            </a:pPr>
            <a:r>
              <a:rPr lang="en" sz="2200"/>
              <a:t>PASSWORD_HASHERS in settings.py</a:t>
            </a:r>
            <a:endParaRPr sz="2200"/>
          </a:p>
          <a:p>
            <a:pPr indent="0" lvl="0" marL="0" rtl="0" algn="l">
              <a:spcBef>
                <a:spcPts val="1600"/>
              </a:spcBef>
              <a:spcAft>
                <a:spcPts val="1600"/>
              </a:spcAft>
              <a:buNone/>
            </a:pPr>
            <a:r>
              <a:t/>
            </a:r>
            <a:endParaRPr/>
          </a:p>
        </p:txBody>
      </p:sp>
      <p:pic>
        <p:nvPicPr>
          <p:cNvPr id="972" name="Google Shape;972;p152"/>
          <p:cNvPicPr preferRelativeResize="0"/>
          <p:nvPr/>
        </p:nvPicPr>
        <p:blipFill>
          <a:blip r:embed="rId3">
            <a:alphaModFix/>
          </a:blip>
          <a:stretch>
            <a:fillRect/>
          </a:stretch>
        </p:blipFill>
        <p:spPr>
          <a:xfrm>
            <a:off x="943825" y="1674800"/>
            <a:ext cx="7256351" cy="3468700"/>
          </a:xfrm>
          <a:prstGeom prst="rect">
            <a:avLst/>
          </a:prstGeom>
          <a:noFill/>
          <a:ln>
            <a:noFill/>
          </a:ln>
        </p:spPr>
      </p:pic>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6" name="Shape 976"/>
        <p:cNvGrpSpPr/>
        <p:nvPr/>
      </p:nvGrpSpPr>
      <p:grpSpPr>
        <a:xfrm>
          <a:off x="0" y="0"/>
          <a:ext cx="0" cy="0"/>
          <a:chOff x="0" y="0"/>
          <a:chExt cx="0" cy="0"/>
        </a:xfrm>
      </p:grpSpPr>
      <p:sp>
        <p:nvSpPr>
          <p:cNvPr id="977" name="Google Shape;977;p15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Exercise Beethoven - Post-Mortem</a:t>
            </a:r>
            <a:endParaRPr/>
          </a:p>
          <a:p>
            <a:pPr indent="0" lvl="0" marL="0" rtl="0" algn="l">
              <a:spcBef>
                <a:spcPts val="0"/>
              </a:spcBef>
              <a:spcAft>
                <a:spcPts val="0"/>
              </a:spcAft>
              <a:buNone/>
            </a:pPr>
            <a:r>
              <a:t/>
            </a:r>
            <a:endParaRPr/>
          </a:p>
        </p:txBody>
      </p:sp>
      <p:sp>
        <p:nvSpPr>
          <p:cNvPr id="978" name="Google Shape;978;p15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93700" lvl="0" marL="457200" rtl="0" algn="l">
              <a:spcBef>
                <a:spcPts val="0"/>
              </a:spcBef>
              <a:spcAft>
                <a:spcPts val="0"/>
              </a:spcAft>
              <a:buSzPts val="2600"/>
              <a:buChar char="●"/>
            </a:pPr>
            <a:r>
              <a:rPr lang="en" sz="2200"/>
              <a:t>Did you run the app?</a:t>
            </a:r>
            <a:endParaRPr sz="2200"/>
          </a:p>
          <a:p>
            <a:pPr indent="0" lvl="0" marL="0" rtl="0" algn="l">
              <a:spcBef>
                <a:spcPts val="1600"/>
              </a:spcBef>
              <a:spcAft>
                <a:spcPts val="1600"/>
              </a:spcAft>
              <a:buNone/>
            </a:pPr>
            <a:r>
              <a:t/>
            </a:r>
            <a:endParaRPr/>
          </a:p>
        </p:txBody>
      </p:sp>
      <p:pic>
        <p:nvPicPr>
          <p:cNvPr id="979" name="Google Shape;979;p153"/>
          <p:cNvPicPr preferRelativeResize="0"/>
          <p:nvPr/>
        </p:nvPicPr>
        <p:blipFill>
          <a:blip r:embed="rId3">
            <a:alphaModFix/>
          </a:blip>
          <a:stretch>
            <a:fillRect/>
          </a:stretch>
        </p:blipFill>
        <p:spPr>
          <a:xfrm>
            <a:off x="0" y="2073485"/>
            <a:ext cx="9143999" cy="1574380"/>
          </a:xfrm>
          <a:prstGeom prst="rect">
            <a:avLst/>
          </a:prstGeom>
          <a:noFill/>
          <a:ln>
            <a:noFill/>
          </a:ln>
        </p:spPr>
      </p:pic>
      <p:sp>
        <p:nvSpPr>
          <p:cNvPr id="980" name="Google Shape;980;p153"/>
          <p:cNvSpPr/>
          <p:nvPr/>
        </p:nvSpPr>
        <p:spPr>
          <a:xfrm>
            <a:off x="183850" y="2255350"/>
            <a:ext cx="1642500" cy="316500"/>
          </a:xfrm>
          <a:prstGeom prst="rect">
            <a:avLst/>
          </a:prstGeom>
          <a:noFill/>
          <a:ln cap="flat" cmpd="sng" w="285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153"/>
          <p:cNvSpPr/>
          <p:nvPr/>
        </p:nvSpPr>
        <p:spPr>
          <a:xfrm>
            <a:off x="183850" y="2996100"/>
            <a:ext cx="1642500" cy="316500"/>
          </a:xfrm>
          <a:prstGeom prst="rect">
            <a:avLst/>
          </a:prstGeom>
          <a:noFill/>
          <a:ln cap="flat" cmpd="sng" w="285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5" name="Shape 985"/>
        <p:cNvGrpSpPr/>
        <p:nvPr/>
      </p:nvGrpSpPr>
      <p:grpSpPr>
        <a:xfrm>
          <a:off x="0" y="0"/>
          <a:ext cx="0" cy="0"/>
          <a:chOff x="0" y="0"/>
          <a:chExt cx="0" cy="0"/>
        </a:xfrm>
      </p:grpSpPr>
      <p:sp>
        <p:nvSpPr>
          <p:cNvPr id="986" name="Google Shape;986;p154"/>
          <p:cNvSpPr txBox="1"/>
          <p:nvPr>
            <p:ph type="title"/>
          </p:nvPr>
        </p:nvSpPr>
        <p:spPr>
          <a:xfrm>
            <a:off x="510450" y="2057400"/>
            <a:ext cx="8123100" cy="77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Configuration Review</a:t>
            </a:r>
            <a:endParaRPr/>
          </a:p>
        </p:txBody>
      </p:sp>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90" name="Shape 990"/>
        <p:cNvGrpSpPr/>
        <p:nvPr/>
      </p:nvGrpSpPr>
      <p:grpSpPr>
        <a:xfrm>
          <a:off x="0" y="0"/>
          <a:ext cx="0" cy="0"/>
          <a:chOff x="0" y="0"/>
          <a:chExt cx="0" cy="0"/>
        </a:xfrm>
      </p:grpSpPr>
      <p:sp>
        <p:nvSpPr>
          <p:cNvPr id="991" name="Google Shape;991;p15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Configuration Review</a:t>
            </a:r>
            <a:endParaRPr/>
          </a:p>
        </p:txBody>
      </p:sp>
      <p:sp>
        <p:nvSpPr>
          <p:cNvPr id="992" name="Google Shape;992;p15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sz="2400"/>
              <a:t>Analyze any configurations included for security flaws</a:t>
            </a:r>
            <a:endParaRPr sz="2400"/>
          </a:p>
          <a:p>
            <a:pPr indent="-355600" lvl="1" marL="914400" rtl="0" algn="l">
              <a:spcBef>
                <a:spcPts val="0"/>
              </a:spcBef>
              <a:spcAft>
                <a:spcPts val="0"/>
              </a:spcAft>
              <a:buSzPts val="2000"/>
              <a:buChar char="○"/>
            </a:pPr>
            <a:r>
              <a:rPr lang="en" sz="2000"/>
              <a:t>Includes language, framework, and server configurations</a:t>
            </a:r>
            <a:endParaRPr sz="2000"/>
          </a:p>
          <a:p>
            <a:pPr indent="-381000" lvl="0" marL="457200" rtl="0" algn="l">
              <a:spcBef>
                <a:spcPts val="0"/>
              </a:spcBef>
              <a:spcAft>
                <a:spcPts val="0"/>
              </a:spcAft>
              <a:buSzPts val="2400"/>
              <a:buChar char="●"/>
            </a:pPr>
            <a:r>
              <a:rPr lang="en" sz="2400"/>
              <a:t>Highly specific to the targeted language/framework</a:t>
            </a:r>
            <a:endParaRPr sz="2400"/>
          </a:p>
          <a:p>
            <a:pPr indent="-381000" lvl="0" marL="457200" rtl="0" algn="l">
              <a:spcBef>
                <a:spcPts val="0"/>
              </a:spcBef>
              <a:spcAft>
                <a:spcPts val="0"/>
              </a:spcAft>
              <a:buSzPts val="2400"/>
              <a:buChar char="●"/>
            </a:pPr>
            <a:r>
              <a:rPr lang="en" sz="2400"/>
              <a:t>Consult the server/framework documentation for guides on security flags and settings.</a:t>
            </a:r>
            <a:endParaRPr sz="2400"/>
          </a:p>
          <a:p>
            <a:pPr indent="-381000" lvl="0" marL="457200" rtl="0" algn="l">
              <a:spcBef>
                <a:spcPts val="0"/>
              </a:spcBef>
              <a:spcAft>
                <a:spcPts val="0"/>
              </a:spcAft>
              <a:buSzPts val="2400"/>
              <a:buChar char="●"/>
            </a:pPr>
            <a:r>
              <a:rPr lang="en" sz="2400"/>
              <a:t>Examples: </a:t>
            </a:r>
            <a:endParaRPr sz="2400"/>
          </a:p>
          <a:p>
            <a:pPr indent="-355600" lvl="1" marL="914400" rtl="0" algn="l">
              <a:spcBef>
                <a:spcPts val="0"/>
              </a:spcBef>
              <a:spcAft>
                <a:spcPts val="0"/>
              </a:spcAft>
              <a:buSzPts val="2000"/>
              <a:buChar char="○"/>
            </a:pPr>
            <a:r>
              <a:rPr lang="en" sz="2000"/>
              <a:t>Administrative Functionality enabled through configuration files</a:t>
            </a:r>
            <a:endParaRPr sz="2000"/>
          </a:p>
          <a:p>
            <a:pPr indent="-355600" lvl="1" marL="914400" rtl="0" algn="l">
              <a:spcBef>
                <a:spcPts val="0"/>
              </a:spcBef>
              <a:spcAft>
                <a:spcPts val="0"/>
              </a:spcAft>
              <a:buSzPts val="2000"/>
              <a:buChar char="○"/>
            </a:pPr>
            <a:r>
              <a:rPr lang="en" sz="2000"/>
              <a:t>CSRF settings</a:t>
            </a:r>
            <a:endParaRPr sz="2000"/>
          </a:p>
          <a:p>
            <a:pPr indent="-355600" lvl="1" marL="914400" rtl="0" algn="l">
              <a:spcBef>
                <a:spcPts val="0"/>
              </a:spcBef>
              <a:spcAft>
                <a:spcPts val="0"/>
              </a:spcAft>
              <a:buSzPts val="2000"/>
              <a:buChar char="○"/>
            </a:pPr>
            <a:r>
              <a:rPr lang="en" sz="2000"/>
              <a:t>Cookie parameters</a:t>
            </a:r>
            <a:endParaRPr sz="2000"/>
          </a:p>
        </p:txBody>
      </p:sp>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96" name="Shape 996"/>
        <p:cNvGrpSpPr/>
        <p:nvPr/>
      </p:nvGrpSpPr>
      <p:grpSpPr>
        <a:xfrm>
          <a:off x="0" y="0"/>
          <a:ext cx="0" cy="0"/>
          <a:chOff x="0" y="0"/>
          <a:chExt cx="0" cy="0"/>
        </a:xfrm>
      </p:grpSpPr>
      <p:sp>
        <p:nvSpPr>
          <p:cNvPr id="997" name="Google Shape;997;p15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Configuration Review Vulnerabilities</a:t>
            </a:r>
            <a:endParaRPr/>
          </a:p>
        </p:txBody>
      </p:sp>
      <p:sp>
        <p:nvSpPr>
          <p:cNvPr id="998" name="Google Shape;998;p15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sz="2400"/>
              <a:t>Security Misconfiguration - </a:t>
            </a:r>
            <a:r>
              <a:rPr lang="en" sz="2400"/>
              <a:t>OWASP Top 10 A6:2017</a:t>
            </a:r>
            <a:endParaRPr sz="2400"/>
          </a:p>
          <a:p>
            <a:pPr indent="-381000" lvl="1" marL="914400" rtl="0" algn="l">
              <a:spcBef>
                <a:spcPts val="0"/>
              </a:spcBef>
              <a:spcAft>
                <a:spcPts val="0"/>
              </a:spcAft>
              <a:buSzPts val="2400"/>
              <a:buChar char="○"/>
            </a:pPr>
            <a:r>
              <a:rPr lang="en" sz="2400"/>
              <a:t>Insecure defaults</a:t>
            </a:r>
            <a:endParaRPr sz="2400"/>
          </a:p>
          <a:p>
            <a:pPr indent="-381000" lvl="1" marL="914400" rtl="0" algn="l">
              <a:spcBef>
                <a:spcPts val="0"/>
              </a:spcBef>
              <a:spcAft>
                <a:spcPts val="0"/>
              </a:spcAft>
              <a:buSzPts val="2400"/>
              <a:buChar char="○"/>
            </a:pPr>
            <a:r>
              <a:rPr lang="en" sz="2400"/>
              <a:t>Incomplete configurations</a:t>
            </a:r>
            <a:endParaRPr sz="2400"/>
          </a:p>
          <a:p>
            <a:pPr indent="-381000" lvl="1" marL="914400" rtl="0" algn="l">
              <a:spcBef>
                <a:spcPts val="0"/>
              </a:spcBef>
              <a:spcAft>
                <a:spcPts val="0"/>
              </a:spcAft>
              <a:buSzPts val="2400"/>
              <a:buChar char="○"/>
            </a:pPr>
            <a:r>
              <a:rPr lang="en" sz="2400"/>
              <a:t>Open cloud storage</a:t>
            </a:r>
            <a:endParaRPr sz="2400"/>
          </a:p>
          <a:p>
            <a:pPr indent="-381000" lvl="0" marL="457200" rtl="0" algn="l">
              <a:spcBef>
                <a:spcPts val="0"/>
              </a:spcBef>
              <a:spcAft>
                <a:spcPts val="0"/>
              </a:spcAft>
              <a:buSzPts val="2400"/>
              <a:buChar char="●"/>
            </a:pPr>
            <a:r>
              <a:rPr lang="en" sz="2400"/>
              <a:t>Using Components with Known Vulnerabilities - OWASP Top 10 A9:2017</a:t>
            </a:r>
            <a:endParaRPr sz="2400"/>
          </a:p>
          <a:p>
            <a:pPr indent="-381000" lvl="1" marL="914400" rtl="0" algn="l">
              <a:spcBef>
                <a:spcPts val="0"/>
              </a:spcBef>
              <a:spcAft>
                <a:spcPts val="0"/>
              </a:spcAft>
              <a:buSzPts val="2400"/>
              <a:buChar char="○"/>
            </a:pPr>
            <a:r>
              <a:rPr lang="en" sz="2400"/>
              <a:t>Any dependencies, libraries, services </a:t>
            </a:r>
            <a:endParaRPr sz="2400"/>
          </a:p>
        </p:txBody>
      </p:sp>
    </p:spTree>
  </p:cSld>
  <p:clrMapOvr>
    <a:masterClrMapping/>
  </p:clrMapOvr>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02" name="Shape 1002"/>
        <p:cNvGrpSpPr/>
        <p:nvPr/>
      </p:nvGrpSpPr>
      <p:grpSpPr>
        <a:xfrm>
          <a:off x="0" y="0"/>
          <a:ext cx="0" cy="0"/>
          <a:chOff x="0" y="0"/>
          <a:chExt cx="0" cy="0"/>
        </a:xfrm>
      </p:grpSpPr>
      <p:sp>
        <p:nvSpPr>
          <p:cNvPr id="1003" name="Google Shape;1003;p15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Configuration Review - Checklist</a:t>
            </a:r>
            <a:endParaRPr/>
          </a:p>
        </p:txBody>
      </p:sp>
      <p:sp>
        <p:nvSpPr>
          <p:cNvPr id="1004" name="Google Shape;1004;p15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sz="2400"/>
              <a:t>Are any endpoints enabled through configurations properly protected with authentication and authorization?</a:t>
            </a:r>
            <a:endParaRPr sz="2400"/>
          </a:p>
          <a:p>
            <a:pPr indent="-381000" lvl="0" marL="457200" rtl="0" algn="l">
              <a:spcBef>
                <a:spcPts val="0"/>
              </a:spcBef>
              <a:spcAft>
                <a:spcPts val="0"/>
              </a:spcAft>
              <a:buSzPts val="2400"/>
              <a:buChar char="●"/>
            </a:pPr>
            <a:r>
              <a:rPr lang="en" sz="2400"/>
              <a:t>Are security protections implemented in framework properly configured?</a:t>
            </a:r>
            <a:endParaRPr sz="2400"/>
          </a:p>
          <a:p>
            <a:pPr indent="-381000" lvl="0" marL="457200" rtl="0" algn="l">
              <a:spcBef>
                <a:spcPts val="0"/>
              </a:spcBef>
              <a:spcAft>
                <a:spcPts val="0"/>
              </a:spcAft>
              <a:buSzPts val="2400"/>
              <a:buChar char="●"/>
            </a:pPr>
            <a:r>
              <a:rPr lang="en" sz="2400"/>
              <a:t>Does the target language and framework version have any known security issues?</a:t>
            </a:r>
            <a:endParaRPr sz="2400"/>
          </a:p>
          <a:p>
            <a:pPr indent="-381000" lvl="0" marL="457200" rtl="0" algn="l">
              <a:spcBef>
                <a:spcPts val="0"/>
              </a:spcBef>
              <a:spcAft>
                <a:spcPts val="0"/>
              </a:spcAft>
              <a:buSzPts val="2400"/>
              <a:buChar char="●"/>
            </a:pPr>
            <a:r>
              <a:rPr lang="en" sz="2400"/>
              <a:t>Are configuration-controlled security headers implemented according to recommended best practices?</a:t>
            </a:r>
            <a:endParaRPr sz="2400"/>
          </a:p>
        </p:txBody>
      </p:sp>
    </p:spTree>
  </p:cSld>
  <p:clrMapOvr>
    <a:masterClrMapping/>
  </p:clrMapOvr>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08" name="Shape 1008"/>
        <p:cNvGrpSpPr/>
        <p:nvPr/>
      </p:nvGrpSpPr>
      <p:grpSpPr>
        <a:xfrm>
          <a:off x="0" y="0"/>
          <a:ext cx="0" cy="0"/>
          <a:chOff x="0" y="0"/>
          <a:chExt cx="0" cy="0"/>
        </a:xfrm>
      </p:grpSpPr>
      <p:sp>
        <p:nvSpPr>
          <p:cNvPr id="1009" name="Google Shape;1009;p15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Security Misconfiguration - Java Spring</a:t>
            </a:r>
            <a:endParaRPr/>
          </a:p>
        </p:txBody>
      </p:sp>
      <p:sp>
        <p:nvSpPr>
          <p:cNvPr id="1010" name="Google Shape;1010;p15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011" name="Google Shape;1011;p158"/>
          <p:cNvPicPr preferRelativeResize="0"/>
          <p:nvPr/>
        </p:nvPicPr>
        <p:blipFill>
          <a:blip r:embed="rId3">
            <a:alphaModFix/>
          </a:blip>
          <a:stretch>
            <a:fillRect/>
          </a:stretch>
        </p:blipFill>
        <p:spPr>
          <a:xfrm>
            <a:off x="311700" y="1159700"/>
            <a:ext cx="8520599" cy="2843539"/>
          </a:xfrm>
          <a:prstGeom prst="rect">
            <a:avLst/>
          </a:prstGeom>
          <a:noFill/>
          <a:ln>
            <a:noFill/>
          </a:ln>
        </p:spPr>
      </p:pic>
    </p:spTree>
  </p:cSld>
  <p:clrMapOvr>
    <a:masterClrMapping/>
  </p:clrMapOvr>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5" name="Shape 1015"/>
        <p:cNvGrpSpPr/>
        <p:nvPr/>
      </p:nvGrpSpPr>
      <p:grpSpPr>
        <a:xfrm>
          <a:off x="0" y="0"/>
          <a:ext cx="0" cy="0"/>
          <a:chOff x="0" y="0"/>
          <a:chExt cx="0" cy="0"/>
        </a:xfrm>
      </p:grpSpPr>
      <p:sp>
        <p:nvSpPr>
          <p:cNvPr id="1016" name="Google Shape;1016;p159"/>
          <p:cNvSpPr txBox="1"/>
          <p:nvPr>
            <p:ph type="title"/>
          </p:nvPr>
        </p:nvSpPr>
        <p:spPr>
          <a:xfrm>
            <a:off x="510450" y="2057400"/>
            <a:ext cx="8123100" cy="77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Additional Resources</a:t>
            </a:r>
            <a:endParaRPr/>
          </a:p>
        </p:txBody>
      </p:sp>
    </p:spTree>
  </p:cSld>
  <p:clrMapOvr>
    <a:masterClrMapping/>
  </p:clrMapOvr>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0" name="Shape 1020"/>
        <p:cNvGrpSpPr/>
        <p:nvPr/>
      </p:nvGrpSpPr>
      <p:grpSpPr>
        <a:xfrm>
          <a:off x="0" y="0"/>
          <a:ext cx="0" cy="0"/>
          <a:chOff x="0" y="0"/>
          <a:chExt cx="0" cy="0"/>
        </a:xfrm>
      </p:grpSpPr>
      <p:sp>
        <p:nvSpPr>
          <p:cNvPr id="1021" name="Google Shape;1021;p16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Additional Resources</a:t>
            </a:r>
            <a:endParaRPr/>
          </a:p>
        </p:txBody>
      </p:sp>
      <p:sp>
        <p:nvSpPr>
          <p:cNvPr id="1022" name="Google Shape;1022;p16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rgbClr val="434343"/>
              </a:buClr>
              <a:buSzPts val="1800"/>
              <a:buChar char="●"/>
            </a:pPr>
            <a:r>
              <a:rPr lang="en" u="sng">
                <a:solidFill>
                  <a:srgbClr val="1155CC"/>
                </a:solidFill>
                <a:hlinkClick r:id="rId3"/>
              </a:rPr>
              <a:t>OWASP Code Review Guide</a:t>
            </a:r>
            <a:r>
              <a:rPr lang="en">
                <a:solidFill>
                  <a:srgbClr val="434343"/>
                </a:solidFill>
              </a:rPr>
              <a:t> - Includes some language-specific best practices for Java, .Net, C, C++.</a:t>
            </a:r>
            <a:endParaRPr>
              <a:solidFill>
                <a:srgbClr val="434343"/>
              </a:solidFill>
            </a:endParaRPr>
          </a:p>
          <a:p>
            <a:pPr indent="-342900" lvl="0" marL="457200" rtl="0" algn="l">
              <a:lnSpc>
                <a:spcPct val="115000"/>
              </a:lnSpc>
              <a:spcBef>
                <a:spcPts val="0"/>
              </a:spcBef>
              <a:spcAft>
                <a:spcPts val="0"/>
              </a:spcAft>
              <a:buClr>
                <a:srgbClr val="434343"/>
              </a:buClr>
              <a:buSzPts val="1800"/>
              <a:buChar char="●"/>
            </a:pPr>
            <a:r>
              <a:rPr lang="en" u="sng">
                <a:solidFill>
                  <a:srgbClr val="1155CC"/>
                </a:solidFill>
                <a:hlinkClick r:id="rId4"/>
              </a:rPr>
              <a:t>Simplicable Secure Code Review Checklist</a:t>
            </a:r>
            <a:r>
              <a:rPr lang="en">
                <a:solidFill>
                  <a:srgbClr val="434343"/>
                </a:solidFill>
              </a:rPr>
              <a:t> </a:t>
            </a:r>
            <a:endParaRPr>
              <a:solidFill>
                <a:srgbClr val="434343"/>
              </a:solidFill>
            </a:endParaRPr>
          </a:p>
          <a:p>
            <a:pPr indent="-342900" lvl="0" marL="457200" rtl="0" algn="l">
              <a:lnSpc>
                <a:spcPct val="115000"/>
              </a:lnSpc>
              <a:spcBef>
                <a:spcPts val="0"/>
              </a:spcBef>
              <a:spcAft>
                <a:spcPts val="0"/>
              </a:spcAft>
              <a:buClr>
                <a:srgbClr val="434343"/>
              </a:buClr>
              <a:buSzPts val="1800"/>
              <a:buChar char="●"/>
            </a:pPr>
            <a:r>
              <a:rPr lang="en" u="sng">
                <a:solidFill>
                  <a:srgbClr val="1155CC"/>
                </a:solidFill>
                <a:hlinkClick r:id="rId5"/>
              </a:rPr>
              <a:t>Infosec Institute - Secure Code Review: A Practical Approach</a:t>
            </a:r>
            <a:endParaRPr>
              <a:solidFill>
                <a:srgbClr val="434343"/>
              </a:solidFill>
            </a:endParaRPr>
          </a:p>
          <a:p>
            <a:pPr indent="-342900" lvl="0" marL="457200" rtl="0" algn="l">
              <a:lnSpc>
                <a:spcPct val="115000"/>
              </a:lnSpc>
              <a:spcBef>
                <a:spcPts val="0"/>
              </a:spcBef>
              <a:spcAft>
                <a:spcPts val="0"/>
              </a:spcAft>
              <a:buClr>
                <a:srgbClr val="434343"/>
              </a:buClr>
              <a:buSzPts val="1800"/>
              <a:buChar char="●"/>
            </a:pPr>
            <a:r>
              <a:rPr lang="en" u="sng">
                <a:solidFill>
                  <a:srgbClr val="1155CC"/>
                </a:solidFill>
                <a:hlinkClick r:id="rId6"/>
              </a:rPr>
              <a:t>OWASP Input Validation Cheatsheet</a:t>
            </a:r>
            <a:endParaRPr>
              <a:solidFill>
                <a:srgbClr val="434343"/>
              </a:solidFill>
            </a:endParaRPr>
          </a:p>
          <a:p>
            <a:pPr indent="-342900" lvl="0" marL="457200" rtl="0" algn="l">
              <a:lnSpc>
                <a:spcPct val="115000"/>
              </a:lnSpc>
              <a:spcBef>
                <a:spcPts val="0"/>
              </a:spcBef>
              <a:spcAft>
                <a:spcPts val="0"/>
              </a:spcAft>
              <a:buClr>
                <a:srgbClr val="434343"/>
              </a:buClr>
              <a:buSzPts val="1800"/>
              <a:buChar char="●"/>
            </a:pPr>
            <a:r>
              <a:rPr lang="en" u="sng">
                <a:solidFill>
                  <a:srgbClr val="1155CC"/>
                </a:solidFill>
                <a:hlinkClick r:id="rId7"/>
              </a:rPr>
              <a:t>OWASP XSS Prevention Cheatsheet</a:t>
            </a:r>
            <a:endParaRPr>
              <a:solidFill>
                <a:srgbClr val="434343"/>
              </a:solidFill>
            </a:endParaRPr>
          </a:p>
          <a:p>
            <a:pPr indent="-342900" lvl="0" marL="457200" rtl="0" algn="l">
              <a:lnSpc>
                <a:spcPct val="115000"/>
              </a:lnSpc>
              <a:spcBef>
                <a:spcPts val="0"/>
              </a:spcBef>
              <a:spcAft>
                <a:spcPts val="0"/>
              </a:spcAft>
              <a:buClr>
                <a:srgbClr val="434343"/>
              </a:buClr>
              <a:buSzPts val="1800"/>
              <a:buChar char="●"/>
            </a:pPr>
            <a:r>
              <a:rPr lang="en" u="sng">
                <a:solidFill>
                  <a:srgbClr val="1155CC"/>
                </a:solidFill>
                <a:hlinkClick r:id="rId8"/>
              </a:rPr>
              <a:t>Recommended headers for internal and external Web User Interfaces</a:t>
            </a:r>
            <a:endParaRPr>
              <a:solidFill>
                <a:srgbClr val="434343"/>
              </a:solidFill>
            </a:endParaRPr>
          </a:p>
          <a:p>
            <a:pPr indent="-342900" lvl="0" marL="457200" rtl="0" algn="l">
              <a:lnSpc>
                <a:spcPct val="115000"/>
              </a:lnSpc>
              <a:spcBef>
                <a:spcPts val="0"/>
              </a:spcBef>
              <a:spcAft>
                <a:spcPts val="0"/>
              </a:spcAft>
              <a:buClr>
                <a:srgbClr val="434343"/>
              </a:buClr>
              <a:buSzPts val="1800"/>
              <a:buChar char="●"/>
            </a:pPr>
            <a:r>
              <a:rPr lang="en" u="sng">
                <a:solidFill>
                  <a:srgbClr val="1155CC"/>
                </a:solidFill>
                <a:hlinkClick r:id="rId9"/>
              </a:rPr>
              <a:t>Wikipedia - Principle of Layered Security</a:t>
            </a:r>
            <a:endParaRPr>
              <a:solidFill>
                <a:srgbClr val="434343"/>
              </a:solidFill>
            </a:endParaRPr>
          </a:p>
          <a:p>
            <a:pPr indent="-342900" lvl="0" marL="457200" rtl="0" algn="l">
              <a:lnSpc>
                <a:spcPct val="115000"/>
              </a:lnSpc>
              <a:spcBef>
                <a:spcPts val="0"/>
              </a:spcBef>
              <a:spcAft>
                <a:spcPts val="0"/>
              </a:spcAft>
              <a:buClr>
                <a:srgbClr val="434343"/>
              </a:buClr>
              <a:buSzPts val="1800"/>
              <a:buChar char="●"/>
            </a:pPr>
            <a:r>
              <a:rPr lang="en" u="sng">
                <a:solidFill>
                  <a:srgbClr val="1155CC"/>
                </a:solidFill>
                <a:hlinkClick r:id="rId10"/>
              </a:rPr>
              <a:t>Wikipedia - Principle of Least Privilege</a:t>
            </a:r>
            <a:endParaRPr/>
          </a:p>
          <a:p>
            <a:pPr indent="-342900" lvl="0" marL="457200" rtl="0" algn="l">
              <a:lnSpc>
                <a:spcPct val="115000"/>
              </a:lnSpc>
              <a:spcBef>
                <a:spcPts val="0"/>
              </a:spcBef>
              <a:spcAft>
                <a:spcPts val="0"/>
              </a:spcAft>
              <a:buSzPts val="1800"/>
              <a:buChar char="●"/>
            </a:pPr>
            <a:r>
              <a:rPr lang="en" u="sng">
                <a:solidFill>
                  <a:schemeClr val="hlink"/>
                </a:solidFill>
                <a:hlinkClick r:id="rId11"/>
              </a:rPr>
              <a:t>OWASP ASVS (Application Security Verification Standard)</a:t>
            </a:r>
            <a:endParaRPr/>
          </a:p>
        </p:txBody>
      </p:sp>
    </p:spTree>
  </p:cSld>
  <p:clrMapOvr>
    <a:masterClrMapping/>
  </p:clrMapOvr>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6" name="Shape 1026"/>
        <p:cNvGrpSpPr/>
        <p:nvPr/>
      </p:nvGrpSpPr>
      <p:grpSpPr>
        <a:xfrm>
          <a:off x="0" y="0"/>
          <a:ext cx="0" cy="0"/>
          <a:chOff x="0" y="0"/>
          <a:chExt cx="0" cy="0"/>
        </a:xfrm>
      </p:grpSpPr>
      <p:sp>
        <p:nvSpPr>
          <p:cNvPr id="1027" name="Google Shape;1027;p161"/>
          <p:cNvSpPr txBox="1"/>
          <p:nvPr>
            <p:ph type="title"/>
          </p:nvPr>
        </p:nvSpPr>
        <p:spPr>
          <a:xfrm>
            <a:off x="510450" y="2057400"/>
            <a:ext cx="8123100" cy="77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Reporting and Retesting</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6" name="Shape 146"/>
        <p:cNvGrpSpPr/>
        <p:nvPr/>
      </p:nvGrpSpPr>
      <p:grpSpPr>
        <a:xfrm>
          <a:off x="0" y="0"/>
          <a:ext cx="0" cy="0"/>
          <a:chOff x="0" y="0"/>
          <a:chExt cx="0" cy="0"/>
        </a:xfrm>
      </p:grpSpPr>
      <p:sp>
        <p:nvSpPr>
          <p:cNvPr id="147" name="Google Shape;147;p2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OWASP</a:t>
            </a:r>
            <a:endParaRPr/>
          </a:p>
        </p:txBody>
      </p:sp>
      <p:sp>
        <p:nvSpPr>
          <p:cNvPr id="148" name="Google Shape;148;p2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31800" lvl="0" marL="457200" rtl="0" algn="l">
              <a:spcBef>
                <a:spcPts val="0"/>
              </a:spcBef>
              <a:spcAft>
                <a:spcPts val="0"/>
              </a:spcAft>
              <a:buSzPts val="3200"/>
              <a:buChar char="●"/>
            </a:pPr>
            <a:r>
              <a:rPr lang="en" sz="3200"/>
              <a:t>How does the OWASP Top 10 relate?</a:t>
            </a:r>
            <a:endParaRPr sz="3200"/>
          </a:p>
          <a:p>
            <a:pPr indent="-431800" lvl="0" marL="457200" rtl="0" algn="l">
              <a:spcBef>
                <a:spcPts val="0"/>
              </a:spcBef>
              <a:spcAft>
                <a:spcPts val="0"/>
              </a:spcAft>
              <a:buSzPts val="3200"/>
              <a:buChar char="●"/>
            </a:pPr>
            <a:r>
              <a:rPr lang="en" sz="3200"/>
              <a:t>What resources does OWASP provide?</a:t>
            </a:r>
            <a:endParaRPr sz="3200"/>
          </a:p>
          <a:p>
            <a:pPr indent="-431800" lvl="0" marL="457200" rtl="0" algn="l">
              <a:spcBef>
                <a:spcPts val="0"/>
              </a:spcBef>
              <a:spcAft>
                <a:spcPts val="0"/>
              </a:spcAft>
              <a:buSzPts val="3200"/>
              <a:buChar char="●"/>
            </a:pPr>
            <a:r>
              <a:rPr lang="en" sz="3200"/>
              <a:t>How does this course differ from the OWASP Code Review Methodology?</a:t>
            </a:r>
            <a:endParaRPr sz="3200"/>
          </a:p>
        </p:txBody>
      </p:sp>
    </p:spTree>
  </p:cSld>
  <p:clrMapOvr>
    <a:masterClrMapping/>
  </p:clrMapOvr>
</p:sld>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1" name="Shape 1031"/>
        <p:cNvGrpSpPr/>
        <p:nvPr/>
      </p:nvGrpSpPr>
      <p:grpSpPr>
        <a:xfrm>
          <a:off x="0" y="0"/>
          <a:ext cx="0" cy="0"/>
          <a:chOff x="0" y="0"/>
          <a:chExt cx="0" cy="0"/>
        </a:xfrm>
      </p:grpSpPr>
      <p:sp>
        <p:nvSpPr>
          <p:cNvPr id="1032" name="Google Shape;1032;p16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Reporting and Retesting</a:t>
            </a:r>
            <a:endParaRPr/>
          </a:p>
        </p:txBody>
      </p:sp>
      <p:sp>
        <p:nvSpPr>
          <p:cNvPr id="1033" name="Google Shape;1033;p16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sz="2400"/>
              <a:t>This phase of the methodology is probably the most important.</a:t>
            </a:r>
            <a:endParaRPr sz="2400"/>
          </a:p>
          <a:p>
            <a:pPr indent="-381000" lvl="0" marL="457200" rtl="0" algn="l">
              <a:spcBef>
                <a:spcPts val="0"/>
              </a:spcBef>
              <a:spcAft>
                <a:spcPts val="0"/>
              </a:spcAft>
              <a:buSzPts val="2400"/>
              <a:buChar char="●"/>
            </a:pPr>
            <a:r>
              <a:rPr lang="en" sz="2400"/>
              <a:t>Document findings in a manner that can be understood by a developer.</a:t>
            </a:r>
            <a:endParaRPr sz="2400"/>
          </a:p>
          <a:p>
            <a:pPr indent="-381000" lvl="0" marL="457200" rtl="0" algn="l">
              <a:spcBef>
                <a:spcPts val="0"/>
              </a:spcBef>
              <a:spcAft>
                <a:spcPts val="0"/>
              </a:spcAft>
              <a:buSzPts val="2400"/>
              <a:buChar char="●"/>
            </a:pPr>
            <a:r>
              <a:rPr lang="en" sz="2400"/>
              <a:t>Review the source after remediation using the same techniques (rinse &amp; repeat).</a:t>
            </a:r>
            <a:endParaRPr sz="2400"/>
          </a:p>
          <a:p>
            <a:pPr indent="-381000" lvl="0" marL="457200" rtl="0" algn="l">
              <a:spcBef>
                <a:spcPts val="0"/>
              </a:spcBef>
              <a:spcAft>
                <a:spcPts val="0"/>
              </a:spcAft>
              <a:buSzPts val="2400"/>
              <a:buChar char="●"/>
            </a:pPr>
            <a:r>
              <a:rPr lang="en" sz="2400"/>
              <a:t>THIS IS THE WHOLE POINT.</a:t>
            </a:r>
            <a:endParaRPr sz="2400"/>
          </a:p>
        </p:txBody>
      </p:sp>
    </p:spTree>
  </p:cSld>
  <p:clrMapOvr>
    <a:masterClrMapping/>
  </p:clrMapOvr>
</p:sld>
</file>

<file path=ppt/slides/slide1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7" name="Shape 1037"/>
        <p:cNvGrpSpPr/>
        <p:nvPr/>
      </p:nvGrpSpPr>
      <p:grpSpPr>
        <a:xfrm>
          <a:off x="0" y="0"/>
          <a:ext cx="0" cy="0"/>
          <a:chOff x="0" y="0"/>
          <a:chExt cx="0" cy="0"/>
        </a:xfrm>
      </p:grpSpPr>
      <p:sp>
        <p:nvSpPr>
          <p:cNvPr id="1038" name="Google Shape;1038;p16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Report Writing (or ticket creation)</a:t>
            </a:r>
            <a:endParaRPr/>
          </a:p>
        </p:txBody>
      </p:sp>
      <p:sp>
        <p:nvSpPr>
          <p:cNvPr id="1039" name="Google Shape;1039;p16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sz="2400"/>
              <a:t>Detailed findings include:</a:t>
            </a:r>
            <a:endParaRPr sz="2400"/>
          </a:p>
          <a:p>
            <a:pPr indent="-381000" lvl="1" marL="914400" rtl="0" algn="l">
              <a:spcBef>
                <a:spcPts val="0"/>
              </a:spcBef>
              <a:spcAft>
                <a:spcPts val="0"/>
              </a:spcAft>
              <a:buSzPts val="2400"/>
              <a:buChar char="○"/>
            </a:pPr>
            <a:r>
              <a:rPr lang="en" sz="2400"/>
              <a:t>Description</a:t>
            </a:r>
            <a:endParaRPr sz="2400"/>
          </a:p>
          <a:p>
            <a:pPr indent="-381000" lvl="1" marL="914400" rtl="0" algn="l">
              <a:spcBef>
                <a:spcPts val="0"/>
              </a:spcBef>
              <a:spcAft>
                <a:spcPts val="0"/>
              </a:spcAft>
              <a:buSzPts val="2400"/>
              <a:buChar char="○"/>
            </a:pPr>
            <a:r>
              <a:rPr lang="en" sz="2400"/>
              <a:t>Applicable File, Function, Variables, Line Numbers</a:t>
            </a:r>
            <a:endParaRPr sz="2400"/>
          </a:p>
          <a:p>
            <a:pPr indent="-381000" lvl="1" marL="914400" rtl="0" algn="l">
              <a:spcBef>
                <a:spcPts val="0"/>
              </a:spcBef>
              <a:spcAft>
                <a:spcPts val="0"/>
              </a:spcAft>
              <a:buSzPts val="2400"/>
              <a:buChar char="○"/>
            </a:pPr>
            <a:r>
              <a:rPr lang="en" sz="2400"/>
              <a:t>Risk Severity</a:t>
            </a:r>
            <a:endParaRPr sz="2400"/>
          </a:p>
          <a:p>
            <a:pPr indent="-381000" lvl="1" marL="914400" rtl="0" algn="l">
              <a:spcBef>
                <a:spcPts val="0"/>
              </a:spcBef>
              <a:spcAft>
                <a:spcPts val="0"/>
              </a:spcAft>
              <a:buSzPts val="2400"/>
              <a:buChar char="○"/>
            </a:pPr>
            <a:r>
              <a:rPr lang="en" sz="2400"/>
              <a:t>Likelihood of Exploitation</a:t>
            </a:r>
            <a:endParaRPr sz="2400"/>
          </a:p>
          <a:p>
            <a:pPr indent="-381000" lvl="1" marL="914400" rtl="0" algn="l">
              <a:spcBef>
                <a:spcPts val="0"/>
              </a:spcBef>
              <a:spcAft>
                <a:spcPts val="0"/>
              </a:spcAft>
              <a:buSzPts val="2400"/>
              <a:buChar char="○"/>
            </a:pPr>
            <a:r>
              <a:rPr lang="en" sz="2400"/>
              <a:t>Ease of Exploitation</a:t>
            </a:r>
            <a:endParaRPr sz="2400"/>
          </a:p>
          <a:p>
            <a:pPr indent="-381000" lvl="1" marL="914400" rtl="0" algn="l">
              <a:spcBef>
                <a:spcPts val="0"/>
              </a:spcBef>
              <a:spcAft>
                <a:spcPts val="0"/>
              </a:spcAft>
              <a:buSzPts val="2400"/>
              <a:buChar char="○"/>
            </a:pPr>
            <a:r>
              <a:rPr lang="en" sz="2400"/>
              <a:t>Remediation Approach</a:t>
            </a:r>
            <a:endParaRPr sz="2400"/>
          </a:p>
          <a:p>
            <a:pPr indent="-381000" lvl="1" marL="914400" rtl="0" algn="l">
              <a:spcBef>
                <a:spcPts val="0"/>
              </a:spcBef>
              <a:spcAft>
                <a:spcPts val="0"/>
              </a:spcAft>
              <a:buSzPts val="2400"/>
              <a:buChar char="○"/>
            </a:pPr>
            <a:r>
              <a:rPr lang="en" sz="2400"/>
              <a:t>References</a:t>
            </a:r>
            <a:endParaRPr sz="2400"/>
          </a:p>
        </p:txBody>
      </p:sp>
    </p:spTree>
  </p:cSld>
  <p:clrMapOvr>
    <a:masterClrMapping/>
  </p:clrMapOvr>
</p:sld>
</file>

<file path=ppt/slides/slide1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3" name="Shape 1043"/>
        <p:cNvGrpSpPr/>
        <p:nvPr/>
      </p:nvGrpSpPr>
      <p:grpSpPr>
        <a:xfrm>
          <a:off x="0" y="0"/>
          <a:ext cx="0" cy="0"/>
          <a:chOff x="0" y="0"/>
          <a:chExt cx="0" cy="0"/>
        </a:xfrm>
      </p:grpSpPr>
      <p:sp>
        <p:nvSpPr>
          <p:cNvPr id="1044" name="Google Shape;1044;p164"/>
          <p:cNvSpPr txBox="1"/>
          <p:nvPr>
            <p:ph type="title"/>
          </p:nvPr>
        </p:nvSpPr>
        <p:spPr>
          <a:xfrm>
            <a:off x="510450" y="2057400"/>
            <a:ext cx="8123100" cy="77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Party On, Dude</a:t>
            </a:r>
            <a:endParaRPr/>
          </a:p>
        </p:txBody>
      </p:sp>
    </p:spTree>
  </p:cSld>
  <p:clrMapOvr>
    <a:masterClrMapping/>
  </p:clrMapOvr>
</p:sld>
</file>

<file path=ppt/slides/slide1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8" name="Shape 1048"/>
        <p:cNvGrpSpPr/>
        <p:nvPr/>
      </p:nvGrpSpPr>
      <p:grpSpPr>
        <a:xfrm>
          <a:off x="0" y="0"/>
          <a:ext cx="0" cy="0"/>
          <a:chOff x="0" y="0"/>
          <a:chExt cx="0" cy="0"/>
        </a:xfrm>
      </p:grpSpPr>
      <p:sp>
        <p:nvSpPr>
          <p:cNvPr id="1049" name="Google Shape;1049;p165"/>
          <p:cNvSpPr txBox="1"/>
          <p:nvPr>
            <p:ph type="title"/>
          </p:nvPr>
        </p:nvSpPr>
        <p:spPr>
          <a:xfrm>
            <a:off x="490250" y="526350"/>
            <a:ext cx="80955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600"/>
              <a:t>Ken - </a:t>
            </a:r>
            <a:r>
              <a:rPr lang="en" sz="3600" u="sng">
                <a:solidFill>
                  <a:schemeClr val="hlink"/>
                </a:solidFill>
                <a:hlinkClick r:id="rId3"/>
              </a:rPr>
              <a:t>cktricky@gmail.com</a:t>
            </a:r>
            <a:endParaRPr sz="3600"/>
          </a:p>
          <a:p>
            <a:pPr indent="0" lvl="0" marL="0" rtl="0" algn="l">
              <a:spcBef>
                <a:spcPts val="0"/>
              </a:spcBef>
              <a:spcAft>
                <a:spcPts val="0"/>
              </a:spcAft>
              <a:buNone/>
            </a:pPr>
            <a:r>
              <a:rPr lang="en" sz="3600"/>
              <a:t>Seth - </a:t>
            </a:r>
            <a:r>
              <a:rPr lang="en" sz="3600" u="sng">
                <a:solidFill>
                  <a:schemeClr val="hlink"/>
                </a:solidFill>
                <a:hlinkClick r:id="rId4"/>
              </a:rPr>
              <a:t>seth@redpointsecurity.com</a:t>
            </a:r>
            <a:endParaRPr sz="3600"/>
          </a:p>
          <a:p>
            <a:pPr indent="0" lvl="0" marL="0" rtl="0" algn="l">
              <a:spcBef>
                <a:spcPts val="0"/>
              </a:spcBef>
              <a:spcAft>
                <a:spcPts val="0"/>
              </a:spcAft>
              <a:buNone/>
            </a:pPr>
            <a:r>
              <a:t/>
            </a:r>
            <a:endParaRPr sz="3600"/>
          </a:p>
          <a:p>
            <a:pPr indent="0" lvl="0" marL="0" rtl="0" algn="l">
              <a:spcBef>
                <a:spcPts val="0"/>
              </a:spcBef>
              <a:spcAft>
                <a:spcPts val="0"/>
              </a:spcAft>
              <a:buNone/>
            </a:pPr>
            <a:r>
              <a:t/>
            </a:r>
            <a:endParaRPr sz="36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2" name="Shape 152"/>
        <p:cNvGrpSpPr/>
        <p:nvPr/>
      </p:nvGrpSpPr>
      <p:grpSpPr>
        <a:xfrm>
          <a:off x="0" y="0"/>
          <a:ext cx="0" cy="0"/>
          <a:chOff x="0" y="0"/>
          <a:chExt cx="0" cy="0"/>
        </a:xfrm>
      </p:grpSpPr>
      <p:sp>
        <p:nvSpPr>
          <p:cNvPr id="153" name="Google Shape;153;p28"/>
          <p:cNvSpPr txBox="1"/>
          <p:nvPr>
            <p:ph type="ctrTitle"/>
          </p:nvPr>
        </p:nvSpPr>
        <p:spPr>
          <a:xfrm>
            <a:off x="510450" y="1257300"/>
            <a:ext cx="8123100" cy="1588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Code Review Methodology</a:t>
            </a:r>
            <a:endParaRPr/>
          </a:p>
        </p:txBody>
      </p:sp>
      <p:sp>
        <p:nvSpPr>
          <p:cNvPr id="154" name="Google Shape;154;p28"/>
          <p:cNvSpPr txBox="1"/>
          <p:nvPr>
            <p:ph idx="1" type="subTitle"/>
          </p:nvPr>
        </p:nvSpPr>
        <p:spPr>
          <a:xfrm>
            <a:off x="510450" y="3182313"/>
            <a:ext cx="8123100" cy="630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Overview</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8" name="Shape 158"/>
        <p:cNvGrpSpPr/>
        <p:nvPr/>
      </p:nvGrpSpPr>
      <p:grpSpPr>
        <a:xfrm>
          <a:off x="0" y="0"/>
          <a:ext cx="0" cy="0"/>
          <a:chOff x="0" y="0"/>
          <a:chExt cx="0" cy="0"/>
        </a:xfrm>
      </p:grpSpPr>
      <p:sp>
        <p:nvSpPr>
          <p:cNvPr id="159" name="Google Shape;159;p2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Introduction to the Methodology </a:t>
            </a:r>
            <a:endParaRPr/>
          </a:p>
        </p:txBody>
      </p:sp>
      <p:sp>
        <p:nvSpPr>
          <p:cNvPr id="160" name="Google Shape;160;p29"/>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sz="2400"/>
              <a:t>Application Overview &amp; Risk Assessment</a:t>
            </a:r>
            <a:endParaRPr sz="2400"/>
          </a:p>
          <a:p>
            <a:pPr indent="-381000" lvl="0" marL="457200" rtl="0" algn="l">
              <a:spcBef>
                <a:spcPts val="0"/>
              </a:spcBef>
              <a:spcAft>
                <a:spcPts val="0"/>
              </a:spcAft>
              <a:buSzPts val="2400"/>
              <a:buChar char="●"/>
            </a:pPr>
            <a:r>
              <a:rPr lang="en" sz="2400"/>
              <a:t>Information Gathering</a:t>
            </a:r>
            <a:endParaRPr sz="2400"/>
          </a:p>
          <a:p>
            <a:pPr indent="-381000" lvl="0" marL="457200" rtl="0" algn="l">
              <a:spcBef>
                <a:spcPts val="0"/>
              </a:spcBef>
              <a:spcAft>
                <a:spcPts val="0"/>
              </a:spcAft>
              <a:buSzPts val="2400"/>
              <a:buChar char="●"/>
            </a:pPr>
            <a:r>
              <a:rPr lang="en" sz="2400"/>
              <a:t>Authorization Review</a:t>
            </a:r>
            <a:endParaRPr sz="2400"/>
          </a:p>
          <a:p>
            <a:pPr indent="-381000" lvl="0" marL="457200" rtl="0" algn="l">
              <a:spcBef>
                <a:spcPts val="0"/>
              </a:spcBef>
              <a:spcAft>
                <a:spcPts val="0"/>
              </a:spcAft>
              <a:buSzPts val="2400"/>
              <a:buChar char="●"/>
            </a:pPr>
            <a:r>
              <a:rPr lang="en" sz="2400"/>
              <a:t>Authentication Review</a:t>
            </a:r>
            <a:endParaRPr sz="2400"/>
          </a:p>
          <a:p>
            <a:pPr indent="-381000" lvl="0" marL="457200" rtl="0" algn="l">
              <a:spcBef>
                <a:spcPts val="0"/>
              </a:spcBef>
              <a:spcAft>
                <a:spcPts val="0"/>
              </a:spcAft>
              <a:buSzPts val="2400"/>
              <a:buChar char="●"/>
            </a:pPr>
            <a:r>
              <a:rPr lang="en" sz="2400"/>
              <a:t>Auditing Review</a:t>
            </a:r>
            <a:endParaRPr sz="2400"/>
          </a:p>
        </p:txBody>
      </p:sp>
      <p:sp>
        <p:nvSpPr>
          <p:cNvPr id="161" name="Google Shape;161;p29"/>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sz="2400"/>
              <a:t>Injection</a:t>
            </a:r>
            <a:r>
              <a:rPr lang="en" sz="2400"/>
              <a:t> Review</a:t>
            </a:r>
            <a:endParaRPr sz="2400"/>
          </a:p>
          <a:p>
            <a:pPr indent="-381000" lvl="0" marL="457200" rtl="0" algn="l">
              <a:spcBef>
                <a:spcPts val="0"/>
              </a:spcBef>
              <a:spcAft>
                <a:spcPts val="0"/>
              </a:spcAft>
              <a:buSzPts val="2400"/>
              <a:buChar char="●"/>
            </a:pPr>
            <a:r>
              <a:rPr lang="en" sz="2400"/>
              <a:t>Cryptographic Review</a:t>
            </a:r>
            <a:endParaRPr sz="2400"/>
          </a:p>
          <a:p>
            <a:pPr indent="-381000" lvl="0" marL="457200" rtl="0" algn="l">
              <a:spcBef>
                <a:spcPts val="0"/>
              </a:spcBef>
              <a:spcAft>
                <a:spcPts val="0"/>
              </a:spcAft>
              <a:buSzPts val="2400"/>
              <a:buChar char="●"/>
            </a:pPr>
            <a:r>
              <a:rPr lang="en" sz="2400"/>
              <a:t>Configuration</a:t>
            </a:r>
            <a:r>
              <a:rPr lang="en" sz="2400"/>
              <a:t> Review</a:t>
            </a:r>
            <a:endParaRPr sz="2400"/>
          </a:p>
          <a:p>
            <a:pPr indent="-381000" lvl="0" marL="457200" rtl="0" algn="l">
              <a:spcBef>
                <a:spcPts val="0"/>
              </a:spcBef>
              <a:spcAft>
                <a:spcPts val="0"/>
              </a:spcAft>
              <a:buSzPts val="2400"/>
              <a:buChar char="●"/>
            </a:pPr>
            <a:r>
              <a:rPr lang="en" sz="2400"/>
              <a:t>Reporting</a:t>
            </a:r>
            <a:endParaRPr sz="24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5" name="Shape 165"/>
        <p:cNvGrpSpPr/>
        <p:nvPr/>
      </p:nvGrpSpPr>
      <p:grpSpPr>
        <a:xfrm>
          <a:off x="0" y="0"/>
          <a:ext cx="0" cy="0"/>
          <a:chOff x="0" y="0"/>
          <a:chExt cx="0" cy="0"/>
        </a:xfrm>
      </p:grpSpPr>
      <p:sp>
        <p:nvSpPr>
          <p:cNvPr id="166" name="Google Shape;166;p3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General Code Review Principles</a:t>
            </a:r>
            <a:endParaRPr/>
          </a:p>
        </p:txBody>
      </p:sp>
      <p:sp>
        <p:nvSpPr>
          <p:cNvPr id="167" name="Google Shape;167;p30"/>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sz="2400"/>
              <a:t>Give yourself adequate time</a:t>
            </a:r>
            <a:endParaRPr sz="2400"/>
          </a:p>
          <a:p>
            <a:pPr indent="-381000" lvl="0" marL="457200" rtl="0" algn="l">
              <a:spcBef>
                <a:spcPts val="0"/>
              </a:spcBef>
              <a:spcAft>
                <a:spcPts val="0"/>
              </a:spcAft>
              <a:buSzPts val="2400"/>
              <a:buChar char="●"/>
            </a:pPr>
            <a:r>
              <a:rPr lang="en" sz="2400"/>
              <a:t>Work in small chunks</a:t>
            </a:r>
            <a:endParaRPr sz="2400"/>
          </a:p>
          <a:p>
            <a:pPr indent="-381000" lvl="0" marL="457200" rtl="0" algn="l">
              <a:spcBef>
                <a:spcPts val="0"/>
              </a:spcBef>
              <a:spcAft>
                <a:spcPts val="0"/>
              </a:spcAft>
              <a:buSzPts val="2400"/>
              <a:buChar char="●"/>
            </a:pPr>
            <a:r>
              <a:rPr lang="en" sz="2400"/>
              <a:t>Stay on task with current objective</a:t>
            </a:r>
            <a:endParaRPr sz="2400"/>
          </a:p>
          <a:p>
            <a:pPr indent="-381000" lvl="0" marL="457200" rtl="0" algn="l">
              <a:spcBef>
                <a:spcPts val="0"/>
              </a:spcBef>
              <a:spcAft>
                <a:spcPts val="0"/>
              </a:spcAft>
              <a:buSzPts val="2400"/>
              <a:buChar char="●"/>
            </a:pPr>
            <a:r>
              <a:rPr lang="en" sz="2400"/>
              <a:t>Don’t make it personal</a:t>
            </a:r>
            <a:endParaRPr sz="2400"/>
          </a:p>
          <a:p>
            <a:pPr indent="0" lvl="0" marL="0" rtl="0" algn="l">
              <a:spcBef>
                <a:spcPts val="1600"/>
              </a:spcBef>
              <a:spcAft>
                <a:spcPts val="1600"/>
              </a:spcAft>
              <a:buNone/>
            </a:pPr>
            <a:r>
              <a:t/>
            </a:r>
            <a:endParaRPr sz="2400"/>
          </a:p>
        </p:txBody>
      </p:sp>
      <p:sp>
        <p:nvSpPr>
          <p:cNvPr id="168" name="Google Shape;168;p30"/>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sz="2400"/>
              <a:t>Ask questions</a:t>
            </a:r>
            <a:endParaRPr sz="2400"/>
          </a:p>
          <a:p>
            <a:pPr indent="-381000" lvl="0" marL="457200" rtl="0" algn="l">
              <a:spcBef>
                <a:spcPts val="0"/>
              </a:spcBef>
              <a:spcAft>
                <a:spcPts val="0"/>
              </a:spcAft>
              <a:buSzPts val="2400"/>
              <a:buChar char="●"/>
            </a:pPr>
            <a:r>
              <a:rPr lang="en" sz="2400"/>
              <a:t>Framework/Code documentation is your friend</a:t>
            </a:r>
            <a:endParaRPr sz="2400"/>
          </a:p>
          <a:p>
            <a:pPr indent="-381000" lvl="0" marL="457200" rtl="0" algn="l">
              <a:spcBef>
                <a:spcPts val="0"/>
              </a:spcBef>
              <a:spcAft>
                <a:spcPts val="0"/>
              </a:spcAft>
              <a:buSzPts val="2400"/>
              <a:buChar char="●"/>
            </a:pPr>
            <a:r>
              <a:rPr lang="en" sz="2400"/>
              <a:t>Build the code</a:t>
            </a:r>
            <a:endParaRPr sz="2400"/>
          </a:p>
          <a:p>
            <a:pPr indent="-381000" lvl="0" marL="457200" rtl="0" algn="l">
              <a:spcBef>
                <a:spcPts val="0"/>
              </a:spcBef>
              <a:spcAft>
                <a:spcPts val="0"/>
              </a:spcAft>
              <a:buSzPts val="2400"/>
              <a:buChar char="●"/>
            </a:pPr>
            <a:r>
              <a:rPr lang="en" sz="2400"/>
              <a:t>Run the tests</a:t>
            </a:r>
            <a:endParaRPr sz="24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2" name="Shape 172"/>
        <p:cNvGrpSpPr/>
        <p:nvPr/>
      </p:nvGrpSpPr>
      <p:grpSpPr>
        <a:xfrm>
          <a:off x="0" y="0"/>
          <a:ext cx="0" cy="0"/>
          <a:chOff x="0" y="0"/>
          <a:chExt cx="0" cy="0"/>
        </a:xfrm>
      </p:grpSpPr>
      <p:sp>
        <p:nvSpPr>
          <p:cNvPr id="173" name="Google Shape;173;p3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Focus on what’s important</a:t>
            </a:r>
            <a:endParaRPr/>
          </a:p>
        </p:txBody>
      </p:sp>
      <p:sp>
        <p:nvSpPr>
          <p:cNvPr id="174" name="Google Shape;174;p31"/>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sz="2400"/>
              <a:t>What happens when you run into 2 million lines of code?</a:t>
            </a:r>
            <a:endParaRPr sz="2400"/>
          </a:p>
          <a:p>
            <a:pPr indent="-381000" lvl="0" marL="457200" rtl="0" algn="l">
              <a:spcBef>
                <a:spcPts val="0"/>
              </a:spcBef>
              <a:spcAft>
                <a:spcPts val="0"/>
              </a:spcAft>
              <a:buSzPts val="2400"/>
              <a:buChar char="●"/>
            </a:pPr>
            <a:r>
              <a:rPr lang="en" sz="2400"/>
              <a:t>And only have two weeks to look at it?</a:t>
            </a:r>
            <a:endParaRPr sz="2400"/>
          </a:p>
          <a:p>
            <a:pPr indent="-381000" lvl="0" marL="457200" rtl="0" algn="l">
              <a:spcBef>
                <a:spcPts val="0"/>
              </a:spcBef>
              <a:spcAft>
                <a:spcPts val="0"/>
              </a:spcAft>
              <a:buSzPts val="2400"/>
              <a:buChar char="●"/>
            </a:pPr>
            <a:r>
              <a:rPr lang="en" sz="2400"/>
              <a:t>We will talk more about this...</a:t>
            </a:r>
            <a:endParaRPr sz="2400"/>
          </a:p>
        </p:txBody>
      </p:sp>
      <p:pic>
        <p:nvPicPr>
          <p:cNvPr id="175" name="Google Shape;175;p31"/>
          <p:cNvPicPr preferRelativeResize="0"/>
          <p:nvPr/>
        </p:nvPicPr>
        <p:blipFill>
          <a:blip r:embed="rId3">
            <a:alphaModFix/>
          </a:blip>
          <a:stretch>
            <a:fillRect/>
          </a:stretch>
        </p:blipFill>
        <p:spPr>
          <a:xfrm>
            <a:off x="311688" y="1436675"/>
            <a:ext cx="4143375" cy="28479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 name="Shape 64"/>
        <p:cNvGrpSpPr/>
        <p:nvPr/>
      </p:nvGrpSpPr>
      <p:grpSpPr>
        <a:xfrm>
          <a:off x="0" y="0"/>
          <a:ext cx="0" cy="0"/>
          <a:chOff x="0" y="0"/>
          <a:chExt cx="0" cy="0"/>
        </a:xfrm>
      </p:grpSpPr>
      <p:sp>
        <p:nvSpPr>
          <p:cNvPr id="65" name="Google Shape;65;p1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Introductions - Seth</a:t>
            </a:r>
            <a:endParaRPr/>
          </a:p>
        </p:txBody>
      </p:sp>
      <p:sp>
        <p:nvSpPr>
          <p:cNvPr id="66" name="Google Shape;66;p14"/>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Once known as the “King of Cola”, he ruled the mighty Carbonators during the pre-century, west-coast Soda Wars. His rule was cut short when HFCS was outlawed by California and the sugar prohibition era began. He led the first manned mission to Mars via a hot air </a:t>
            </a:r>
            <a:r>
              <a:rPr lang="en"/>
              <a:t>balloon. Wi</a:t>
            </a:r>
            <a:r>
              <a:rPr lang="en"/>
              <a:t>thout hot air. Or the balloon. He speaks 14 languages, 12 of them based on the science fiction show “Star Trek”, 1 he made up with his imaginary friend Sharzazzle, and really - really poor Ol’ Timey English.</a:t>
            </a:r>
            <a:endParaRPr/>
          </a:p>
          <a:p>
            <a:pPr indent="0" lvl="0" marL="0" rtl="0" algn="l">
              <a:spcBef>
                <a:spcPts val="1600"/>
              </a:spcBef>
              <a:spcAft>
                <a:spcPts val="1600"/>
              </a:spcAft>
              <a:buNone/>
            </a:pPr>
            <a:r>
              <a:rPr lang="en"/>
              <a:t>@sethlaw</a:t>
            </a:r>
            <a:endParaRPr/>
          </a:p>
        </p:txBody>
      </p:sp>
      <p:pic>
        <p:nvPicPr>
          <p:cNvPr id="67" name="Google Shape;67;p14"/>
          <p:cNvPicPr preferRelativeResize="0"/>
          <p:nvPr/>
        </p:nvPicPr>
        <p:blipFill>
          <a:blip r:embed="rId3">
            <a:alphaModFix/>
          </a:blip>
          <a:stretch>
            <a:fillRect/>
          </a:stretch>
        </p:blipFill>
        <p:spPr>
          <a:xfrm>
            <a:off x="4364524" y="625199"/>
            <a:ext cx="4467776" cy="4383650"/>
          </a:xfrm>
          <a:prstGeom prst="rect">
            <a:avLst/>
          </a:prstGeom>
          <a:noFill/>
          <a:ln>
            <a:noFill/>
          </a:ln>
        </p:spPr>
      </p:pic>
      <p:sp>
        <p:nvSpPr>
          <p:cNvPr id="68" name="Google Shape;68;p14"/>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9" name="Shape 179"/>
        <p:cNvGrpSpPr/>
        <p:nvPr/>
      </p:nvGrpSpPr>
      <p:grpSpPr>
        <a:xfrm>
          <a:off x="0" y="0"/>
          <a:ext cx="0" cy="0"/>
          <a:chOff x="0" y="0"/>
          <a:chExt cx="0" cy="0"/>
        </a:xfrm>
      </p:grpSpPr>
      <p:sp>
        <p:nvSpPr>
          <p:cNvPr id="180" name="Google Shape;180;p32"/>
          <p:cNvSpPr txBox="1"/>
          <p:nvPr>
            <p:ph type="title"/>
          </p:nvPr>
        </p:nvSpPr>
        <p:spPr>
          <a:xfrm>
            <a:off x="510450" y="2057400"/>
            <a:ext cx="8123100" cy="77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Application Overview &amp; Risk Assessment</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4" name="Shape 184"/>
        <p:cNvGrpSpPr/>
        <p:nvPr/>
      </p:nvGrpSpPr>
      <p:grpSpPr>
        <a:xfrm>
          <a:off x="0" y="0"/>
          <a:ext cx="0" cy="0"/>
          <a:chOff x="0" y="0"/>
          <a:chExt cx="0" cy="0"/>
        </a:xfrm>
      </p:grpSpPr>
      <p:sp>
        <p:nvSpPr>
          <p:cNvPr id="185" name="Google Shape;185;p3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Application Overview &amp; Risk Assessment </a:t>
            </a:r>
            <a:endParaRPr/>
          </a:p>
          <a:p>
            <a:pPr indent="0" lvl="0" marL="0" rtl="0" algn="l">
              <a:spcBef>
                <a:spcPts val="0"/>
              </a:spcBef>
              <a:spcAft>
                <a:spcPts val="0"/>
              </a:spcAft>
              <a:buNone/>
            </a:pPr>
            <a:r>
              <a:t/>
            </a:r>
            <a:endParaRPr/>
          </a:p>
        </p:txBody>
      </p:sp>
      <p:sp>
        <p:nvSpPr>
          <p:cNvPr id="186" name="Google Shape;186;p3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700"/>
              <a:t>We need to build a portrait of the application</a:t>
            </a:r>
            <a:endParaRPr sz="2700"/>
          </a:p>
          <a:p>
            <a:pPr indent="-400050" lvl="0" marL="457200" rtl="0" algn="l">
              <a:spcBef>
                <a:spcPts val="1600"/>
              </a:spcBef>
              <a:spcAft>
                <a:spcPts val="0"/>
              </a:spcAft>
              <a:buSzPts val="2700"/>
              <a:buChar char="●"/>
            </a:pPr>
            <a:r>
              <a:rPr lang="en" sz="2700"/>
              <a:t>Behavior Profile</a:t>
            </a:r>
            <a:endParaRPr sz="2700"/>
          </a:p>
          <a:p>
            <a:pPr indent="-400050" lvl="0" marL="457200" rtl="0" algn="l">
              <a:spcBef>
                <a:spcPts val="0"/>
              </a:spcBef>
              <a:spcAft>
                <a:spcPts val="0"/>
              </a:spcAft>
              <a:buSzPts val="2700"/>
              <a:buChar char="●"/>
            </a:pPr>
            <a:r>
              <a:rPr lang="en" sz="2700"/>
              <a:t>Technology Stack</a:t>
            </a:r>
            <a:endParaRPr sz="2700"/>
          </a:p>
          <a:p>
            <a:pPr indent="-400050" lvl="0" marL="457200" rtl="0" algn="l">
              <a:spcBef>
                <a:spcPts val="0"/>
              </a:spcBef>
              <a:spcAft>
                <a:spcPts val="0"/>
              </a:spcAft>
              <a:buSzPts val="2700"/>
              <a:buChar char="●"/>
            </a:pPr>
            <a:r>
              <a:rPr lang="en" sz="2700"/>
              <a:t>App Archeology</a:t>
            </a:r>
            <a:endParaRPr sz="30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0" name="Shape 190"/>
        <p:cNvGrpSpPr/>
        <p:nvPr/>
      </p:nvGrpSpPr>
      <p:grpSpPr>
        <a:xfrm>
          <a:off x="0" y="0"/>
          <a:ext cx="0" cy="0"/>
          <a:chOff x="0" y="0"/>
          <a:chExt cx="0" cy="0"/>
        </a:xfrm>
      </p:grpSpPr>
      <p:sp>
        <p:nvSpPr>
          <p:cNvPr id="191" name="Google Shape;191;p3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Application Overview &amp; Risk Assessment </a:t>
            </a:r>
            <a:endParaRPr/>
          </a:p>
        </p:txBody>
      </p:sp>
      <p:sp>
        <p:nvSpPr>
          <p:cNvPr id="192" name="Google Shape;192;p3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lang="en"/>
              <a:t>Behavior Profiling:</a:t>
            </a:r>
            <a:endParaRPr/>
          </a:p>
          <a:p>
            <a:pPr indent="-342900" lvl="0" marL="457200" marR="0" rtl="0" algn="l">
              <a:lnSpc>
                <a:spcPct val="115000"/>
              </a:lnSpc>
              <a:spcBef>
                <a:spcPts val="1600"/>
              </a:spcBef>
              <a:spcAft>
                <a:spcPts val="0"/>
              </a:spcAft>
              <a:buClr>
                <a:schemeClr val="accent3"/>
              </a:buClr>
              <a:buSzPts val="1800"/>
              <a:buFont typeface="Proxima Nova"/>
              <a:buChar char="●"/>
            </a:pPr>
            <a:r>
              <a:rPr lang="en"/>
              <a:t>What does it do? (business purpose)</a:t>
            </a:r>
            <a:endParaRPr/>
          </a:p>
          <a:p>
            <a:pPr indent="-342900" lvl="0" marL="457200" marR="0" rtl="0" algn="l">
              <a:lnSpc>
                <a:spcPct val="115000"/>
              </a:lnSpc>
              <a:spcBef>
                <a:spcPts val="0"/>
              </a:spcBef>
              <a:spcAft>
                <a:spcPts val="0"/>
              </a:spcAft>
              <a:buSzPts val="1800"/>
              <a:buChar char="●"/>
            </a:pPr>
            <a:r>
              <a:rPr lang="en"/>
              <a:t>Who does it do this for? (internal / external customer base)</a:t>
            </a:r>
            <a:endParaRPr/>
          </a:p>
          <a:p>
            <a:pPr indent="-342900" lvl="0" marL="457200" marR="0" rtl="0" algn="l">
              <a:lnSpc>
                <a:spcPct val="115000"/>
              </a:lnSpc>
              <a:spcBef>
                <a:spcPts val="0"/>
              </a:spcBef>
              <a:spcAft>
                <a:spcPts val="0"/>
              </a:spcAft>
              <a:buSzPts val="1800"/>
              <a:buChar char="●"/>
            </a:pPr>
            <a:r>
              <a:rPr lang="en"/>
              <a:t>What kind of information will it hold?</a:t>
            </a:r>
            <a:endParaRPr/>
          </a:p>
          <a:p>
            <a:pPr indent="-342900" lvl="0" marL="457200" marR="0" rtl="0" algn="l">
              <a:lnSpc>
                <a:spcPct val="115000"/>
              </a:lnSpc>
              <a:spcBef>
                <a:spcPts val="0"/>
              </a:spcBef>
              <a:spcAft>
                <a:spcPts val="0"/>
              </a:spcAft>
              <a:buClr>
                <a:schemeClr val="accent3"/>
              </a:buClr>
              <a:buSzPts val="1800"/>
              <a:buFont typeface="Proxima Nova"/>
              <a:buChar char="●"/>
            </a:pPr>
            <a:r>
              <a:rPr lang="en"/>
              <a:t>What are the different types of roles?</a:t>
            </a:r>
            <a:endParaRPr/>
          </a:p>
          <a:p>
            <a:pPr indent="-342900" lvl="0" marL="457200" marR="0" rtl="0" algn="l">
              <a:lnSpc>
                <a:spcPct val="115000"/>
              </a:lnSpc>
              <a:spcBef>
                <a:spcPts val="0"/>
              </a:spcBef>
              <a:spcAft>
                <a:spcPts val="0"/>
              </a:spcAft>
              <a:buSzPts val="1800"/>
              <a:buChar char="●"/>
            </a:pPr>
            <a:r>
              <a:rPr lang="en"/>
              <a:t>What aspects concern your client/customer/staff the most?</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6" name="Shape 196"/>
        <p:cNvGrpSpPr/>
        <p:nvPr/>
      </p:nvGrpSpPr>
      <p:grpSpPr>
        <a:xfrm>
          <a:off x="0" y="0"/>
          <a:ext cx="0" cy="0"/>
          <a:chOff x="0" y="0"/>
          <a:chExt cx="0" cy="0"/>
        </a:xfrm>
      </p:grpSpPr>
      <p:sp>
        <p:nvSpPr>
          <p:cNvPr id="197" name="Google Shape;197;p3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Application Overview &amp; Risk Assessment </a:t>
            </a:r>
            <a:endParaRPr/>
          </a:p>
          <a:p>
            <a:pPr indent="0" lvl="0" marL="0" rtl="0" algn="l">
              <a:spcBef>
                <a:spcPts val="0"/>
              </a:spcBef>
              <a:spcAft>
                <a:spcPts val="0"/>
              </a:spcAft>
              <a:buNone/>
            </a:pPr>
            <a:r>
              <a:t/>
            </a:r>
            <a:endParaRPr/>
          </a:p>
        </p:txBody>
      </p:sp>
      <p:sp>
        <p:nvSpPr>
          <p:cNvPr id="198" name="Google Shape;198;p3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Technology Stack:</a:t>
            </a:r>
            <a:endParaRPr/>
          </a:p>
          <a:p>
            <a:pPr indent="-342900" lvl="0" marL="457200" rtl="0" algn="l">
              <a:spcBef>
                <a:spcPts val="1600"/>
              </a:spcBef>
              <a:spcAft>
                <a:spcPts val="0"/>
              </a:spcAft>
              <a:buSzPts val="1800"/>
              <a:buChar char="●"/>
            </a:pPr>
            <a:r>
              <a:rPr lang="en"/>
              <a:t>Framework &amp; Language - Rails/Ruby, Django/Python, mux/Golang</a:t>
            </a:r>
            <a:endParaRPr/>
          </a:p>
          <a:p>
            <a:pPr indent="-342900" lvl="0" marL="457200" rtl="0" algn="l">
              <a:spcBef>
                <a:spcPts val="0"/>
              </a:spcBef>
              <a:spcAft>
                <a:spcPts val="0"/>
              </a:spcAft>
              <a:buSzPts val="1800"/>
              <a:buChar char="●"/>
            </a:pPr>
            <a:r>
              <a:rPr lang="en"/>
              <a:t>3rd party components, Examples: </a:t>
            </a:r>
            <a:endParaRPr/>
          </a:p>
          <a:p>
            <a:pPr indent="-317500" lvl="1" marL="914400" rtl="0" algn="l">
              <a:spcBef>
                <a:spcPts val="0"/>
              </a:spcBef>
              <a:spcAft>
                <a:spcPts val="0"/>
              </a:spcAft>
              <a:buSzPts val="1400"/>
              <a:buChar char="○"/>
            </a:pPr>
            <a:r>
              <a:rPr lang="en"/>
              <a:t>Billing libraries (rubygem, npm, jar, etc.)</a:t>
            </a:r>
            <a:endParaRPr/>
          </a:p>
          <a:p>
            <a:pPr indent="-317500" lvl="1" marL="914400" rtl="0" algn="l">
              <a:spcBef>
                <a:spcPts val="0"/>
              </a:spcBef>
              <a:spcAft>
                <a:spcPts val="0"/>
              </a:spcAft>
              <a:buSzPts val="1400"/>
              <a:buChar char="○"/>
            </a:pPr>
            <a:r>
              <a:rPr lang="en"/>
              <a:t>JavaScript widgets - (marketing tracking, sales chat widget)</a:t>
            </a:r>
            <a:endParaRPr/>
          </a:p>
          <a:p>
            <a:pPr indent="-317500" lvl="1" marL="914400" rtl="0" algn="l">
              <a:spcBef>
                <a:spcPts val="0"/>
              </a:spcBef>
              <a:spcAft>
                <a:spcPts val="0"/>
              </a:spcAft>
              <a:buSzPts val="1400"/>
              <a:buChar char="○"/>
            </a:pPr>
            <a:r>
              <a:rPr lang="en"/>
              <a:t>Reliant upon other applications - such as receiving webhook events</a:t>
            </a:r>
            <a:endParaRPr/>
          </a:p>
          <a:p>
            <a:pPr indent="-342900" lvl="0" marL="457200" rtl="0" algn="l">
              <a:spcBef>
                <a:spcPts val="0"/>
              </a:spcBef>
              <a:spcAft>
                <a:spcPts val="0"/>
              </a:spcAft>
              <a:buSzPts val="1800"/>
              <a:buChar char="●"/>
            </a:pPr>
            <a:r>
              <a:rPr lang="en"/>
              <a:t>Datastore - Postgresql, MySQL, Memcache, Redis, Mongodb, etc.</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2" name="Shape 202"/>
        <p:cNvGrpSpPr/>
        <p:nvPr/>
      </p:nvGrpSpPr>
      <p:grpSpPr>
        <a:xfrm>
          <a:off x="0" y="0"/>
          <a:ext cx="0" cy="0"/>
          <a:chOff x="0" y="0"/>
          <a:chExt cx="0" cy="0"/>
        </a:xfrm>
      </p:grpSpPr>
      <p:sp>
        <p:nvSpPr>
          <p:cNvPr id="203" name="Google Shape;203;p3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Application Overview &amp; Risk Assessment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04" name="Google Shape;204;p3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App Archeology</a:t>
            </a:r>
            <a:endParaRPr/>
          </a:p>
          <a:p>
            <a:pPr indent="-342900" lvl="0" marL="457200" rtl="0" algn="l">
              <a:spcBef>
                <a:spcPts val="1600"/>
              </a:spcBef>
              <a:spcAft>
                <a:spcPts val="0"/>
              </a:spcAft>
              <a:buSzPts val="1800"/>
              <a:buChar char="●"/>
            </a:pPr>
            <a:r>
              <a:rPr lang="en"/>
              <a:t>Look at the documentation. Examples:</a:t>
            </a:r>
            <a:endParaRPr/>
          </a:p>
          <a:p>
            <a:pPr indent="-317500" lvl="1" marL="914400" rtl="0" algn="l">
              <a:spcBef>
                <a:spcPts val="0"/>
              </a:spcBef>
              <a:spcAft>
                <a:spcPts val="0"/>
              </a:spcAft>
              <a:buSzPts val="1400"/>
              <a:buChar char="○"/>
            </a:pPr>
            <a:r>
              <a:rPr lang="en"/>
              <a:t>Using SSO? SAML/OAuth?</a:t>
            </a:r>
            <a:endParaRPr/>
          </a:p>
          <a:p>
            <a:pPr indent="-317500" lvl="1" marL="914400" rtl="0" algn="l">
              <a:spcBef>
                <a:spcPts val="0"/>
              </a:spcBef>
              <a:spcAft>
                <a:spcPts val="0"/>
              </a:spcAft>
              <a:buSzPts val="1400"/>
              <a:buChar char="○"/>
            </a:pPr>
            <a:r>
              <a:rPr lang="en"/>
              <a:t>What third-party elements does communicate with? (eg: external reporting, billing)</a:t>
            </a:r>
            <a:endParaRPr/>
          </a:p>
          <a:p>
            <a:pPr indent="-317500" lvl="1" marL="914400" rtl="0" algn="l">
              <a:spcBef>
                <a:spcPts val="0"/>
              </a:spcBef>
              <a:spcAft>
                <a:spcPts val="0"/>
              </a:spcAft>
              <a:buSzPts val="1400"/>
              <a:buChar char="○"/>
            </a:pPr>
            <a:r>
              <a:rPr lang="en"/>
              <a:t>Custom authentication schemas - for instance - different auth for API versus web </a:t>
            </a:r>
            <a:r>
              <a:rPr lang="en"/>
              <a:t>interface</a:t>
            </a:r>
            <a:endParaRPr/>
          </a:p>
          <a:p>
            <a:pPr indent="-342900" lvl="0" marL="457200" rtl="0" algn="l">
              <a:spcBef>
                <a:spcPts val="0"/>
              </a:spcBef>
              <a:spcAft>
                <a:spcPts val="0"/>
              </a:spcAft>
              <a:buSzPts val="1800"/>
              <a:buChar char="●"/>
            </a:pPr>
            <a:r>
              <a:rPr lang="en"/>
              <a:t>Git allows you to do a little spelunking</a:t>
            </a:r>
            <a:endParaRPr/>
          </a:p>
          <a:p>
            <a:pPr indent="-342900" lvl="0" marL="457200" rtl="0" algn="l">
              <a:spcBef>
                <a:spcPts val="0"/>
              </a:spcBef>
              <a:spcAft>
                <a:spcPts val="0"/>
              </a:spcAft>
              <a:buSzPts val="1800"/>
              <a:buChar char="●"/>
            </a:pPr>
            <a:r>
              <a:rPr lang="en"/>
              <a:t>Unit Tests</a:t>
            </a:r>
            <a:endParaRPr/>
          </a:p>
          <a:p>
            <a:pPr indent="-317500" lvl="1" marL="914400" rtl="0" algn="l">
              <a:spcBef>
                <a:spcPts val="0"/>
              </a:spcBef>
              <a:spcAft>
                <a:spcPts val="0"/>
              </a:spcAft>
              <a:buSzPts val="1400"/>
              <a:buChar char="○"/>
            </a:pPr>
            <a:r>
              <a:rPr lang="en"/>
              <a:t>Learn about the data endpoints expect to receive</a:t>
            </a:r>
            <a:endParaRPr/>
          </a:p>
          <a:p>
            <a:pPr indent="-317500" lvl="1" marL="914400" rtl="0" algn="l">
              <a:spcBef>
                <a:spcPts val="0"/>
              </a:spcBef>
              <a:spcAft>
                <a:spcPts val="0"/>
              </a:spcAft>
              <a:buSzPts val="1400"/>
              <a:buChar char="○"/>
            </a:pPr>
            <a:r>
              <a:rPr lang="en"/>
              <a:t>Learn about expected behavior</a:t>
            </a:r>
            <a:endParaRPr/>
          </a:p>
          <a:p>
            <a:pPr indent="-317500" lvl="1" marL="914400" rtl="0" algn="l">
              <a:spcBef>
                <a:spcPts val="0"/>
              </a:spcBef>
              <a:spcAft>
                <a:spcPts val="0"/>
              </a:spcAft>
              <a:buSzPts val="1400"/>
              <a:buChar char="○"/>
            </a:pPr>
            <a:r>
              <a:rPr lang="en"/>
              <a:t>Often can find the way to form/craft a request</a:t>
            </a:r>
            <a:endParaRPr/>
          </a:p>
          <a:p>
            <a:pPr indent="0" lvl="0" marL="457200" rtl="0" algn="l">
              <a:spcBef>
                <a:spcPts val="1600"/>
              </a:spcBef>
              <a:spcAft>
                <a:spcPts val="160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8" name="Shape 208"/>
        <p:cNvGrpSpPr/>
        <p:nvPr/>
      </p:nvGrpSpPr>
      <p:grpSpPr>
        <a:xfrm>
          <a:off x="0" y="0"/>
          <a:ext cx="0" cy="0"/>
          <a:chOff x="0" y="0"/>
          <a:chExt cx="0" cy="0"/>
        </a:xfrm>
      </p:grpSpPr>
      <p:sp>
        <p:nvSpPr>
          <p:cNvPr id="209" name="Google Shape;209;p3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Application Overview &amp; Risk Assessment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10" name="Google Shape;210;p3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accent5"/>
                </a:solidFill>
                <a:hlinkClick r:id="rId3"/>
              </a:rPr>
              <a:t>https://github.com/keystonejs/keystone</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id="211" name="Google Shape;211;p37"/>
          <p:cNvPicPr preferRelativeResize="0"/>
          <p:nvPr/>
        </p:nvPicPr>
        <p:blipFill>
          <a:blip r:embed="rId4">
            <a:alphaModFix/>
          </a:blip>
          <a:stretch>
            <a:fillRect/>
          </a:stretch>
        </p:blipFill>
        <p:spPr>
          <a:xfrm>
            <a:off x="1491924" y="1641175"/>
            <a:ext cx="2115724" cy="3184126"/>
          </a:xfrm>
          <a:prstGeom prst="rect">
            <a:avLst/>
          </a:prstGeom>
          <a:noFill/>
          <a:ln>
            <a:noFill/>
          </a:ln>
        </p:spPr>
      </p:pic>
      <p:pic>
        <p:nvPicPr>
          <p:cNvPr id="212" name="Google Shape;212;p37"/>
          <p:cNvPicPr preferRelativeResize="0"/>
          <p:nvPr/>
        </p:nvPicPr>
        <p:blipFill>
          <a:blip r:embed="rId5">
            <a:alphaModFix/>
          </a:blip>
          <a:stretch>
            <a:fillRect/>
          </a:stretch>
        </p:blipFill>
        <p:spPr>
          <a:xfrm>
            <a:off x="4850112" y="1669300"/>
            <a:ext cx="2615425" cy="31279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6" name="Shape 216"/>
        <p:cNvGrpSpPr/>
        <p:nvPr/>
      </p:nvGrpSpPr>
      <p:grpSpPr>
        <a:xfrm>
          <a:off x="0" y="0"/>
          <a:ext cx="0" cy="0"/>
          <a:chOff x="0" y="0"/>
          <a:chExt cx="0" cy="0"/>
        </a:xfrm>
      </p:grpSpPr>
      <p:sp>
        <p:nvSpPr>
          <p:cNvPr id="217" name="Google Shape;217;p3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Application Overview &amp; Risk Assessment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218" name="Google Shape;218;p38"/>
          <p:cNvPicPr preferRelativeResize="0"/>
          <p:nvPr/>
        </p:nvPicPr>
        <p:blipFill>
          <a:blip r:embed="rId3">
            <a:alphaModFix/>
          </a:blip>
          <a:stretch>
            <a:fillRect/>
          </a:stretch>
        </p:blipFill>
        <p:spPr>
          <a:xfrm>
            <a:off x="1122138" y="1162575"/>
            <a:ext cx="6899727" cy="3734449"/>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2" name="Shape 222"/>
        <p:cNvGrpSpPr/>
        <p:nvPr/>
      </p:nvGrpSpPr>
      <p:grpSpPr>
        <a:xfrm>
          <a:off x="0" y="0"/>
          <a:ext cx="0" cy="0"/>
          <a:chOff x="0" y="0"/>
          <a:chExt cx="0" cy="0"/>
        </a:xfrm>
      </p:grpSpPr>
      <p:sp>
        <p:nvSpPr>
          <p:cNvPr id="223" name="Google Shape;223;p39"/>
          <p:cNvSpPr txBox="1"/>
          <p:nvPr>
            <p:ph type="title"/>
          </p:nvPr>
        </p:nvSpPr>
        <p:spPr>
          <a:xfrm>
            <a:off x="490250" y="526350"/>
            <a:ext cx="57975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NOTE-TAKING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7" name="Shape 227"/>
        <p:cNvGrpSpPr/>
        <p:nvPr/>
      </p:nvGrpSpPr>
      <p:grpSpPr>
        <a:xfrm>
          <a:off x="0" y="0"/>
          <a:ext cx="0" cy="0"/>
          <a:chOff x="0" y="0"/>
          <a:chExt cx="0" cy="0"/>
        </a:xfrm>
      </p:grpSpPr>
      <p:sp>
        <p:nvSpPr>
          <p:cNvPr id="228" name="Google Shape;228;p4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 TAKING</a:t>
            </a:r>
            <a:endParaRPr/>
          </a:p>
        </p:txBody>
      </p:sp>
      <p:sp>
        <p:nvSpPr>
          <p:cNvPr id="229" name="Google Shape;229;p40"/>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Format I typically use</a:t>
            </a:r>
            <a:endParaRPr/>
          </a:p>
          <a:p>
            <a:pPr indent="-304800" lvl="1" marL="914400" rtl="0" algn="l">
              <a:spcBef>
                <a:spcPts val="0"/>
              </a:spcBef>
              <a:spcAft>
                <a:spcPts val="0"/>
              </a:spcAft>
              <a:buSzPts val="1200"/>
              <a:buChar char="○"/>
            </a:pPr>
            <a:r>
              <a:rPr lang="en"/>
              <a:t>Commit # if I have it</a:t>
            </a:r>
            <a:endParaRPr/>
          </a:p>
          <a:p>
            <a:pPr indent="-304800" lvl="1" marL="914400" rtl="0" algn="l">
              <a:spcBef>
                <a:spcPts val="0"/>
              </a:spcBef>
              <a:spcAft>
                <a:spcPts val="0"/>
              </a:spcAft>
              <a:buSzPts val="1200"/>
              <a:buChar char="○"/>
            </a:pPr>
            <a:r>
              <a:rPr lang="en"/>
              <a:t>Two sections</a:t>
            </a:r>
            <a:endParaRPr/>
          </a:p>
          <a:p>
            <a:pPr indent="-304800" lvl="2" marL="1371600" rtl="0" algn="l">
              <a:spcBef>
                <a:spcPts val="0"/>
              </a:spcBef>
              <a:spcAft>
                <a:spcPts val="0"/>
              </a:spcAft>
              <a:buSzPts val="1200"/>
              <a:buAutoNum type="romanLcPeriod"/>
            </a:pPr>
            <a:r>
              <a:rPr lang="en"/>
              <a:t>Actual Findings</a:t>
            </a:r>
            <a:endParaRPr/>
          </a:p>
          <a:p>
            <a:pPr indent="-304800" lvl="2" marL="1371600" rtl="0" algn="l">
              <a:spcBef>
                <a:spcPts val="0"/>
              </a:spcBef>
              <a:spcAft>
                <a:spcPts val="0"/>
              </a:spcAft>
              <a:buSzPts val="1200"/>
              <a:buAutoNum type="romanLcPeriod"/>
            </a:pPr>
            <a:r>
              <a:rPr lang="en"/>
              <a:t>Notes from the review</a:t>
            </a:r>
            <a:endParaRPr/>
          </a:p>
          <a:p>
            <a:pPr indent="-317500" lvl="0" marL="457200" rtl="0" algn="l">
              <a:spcBef>
                <a:spcPts val="0"/>
              </a:spcBef>
              <a:spcAft>
                <a:spcPts val="0"/>
              </a:spcAft>
              <a:buSzPts val="1400"/>
              <a:buChar char="●"/>
            </a:pPr>
            <a:r>
              <a:rPr lang="en"/>
              <a:t>Actual </a:t>
            </a:r>
            <a:r>
              <a:rPr lang="en"/>
              <a:t>finding</a:t>
            </a:r>
            <a:r>
              <a:rPr lang="en"/>
              <a:t> gets filled out at the end</a:t>
            </a:r>
            <a:endParaRPr/>
          </a:p>
          <a:p>
            <a:pPr indent="-317500" lvl="1" marL="914400" marR="0" rtl="0" algn="l">
              <a:lnSpc>
                <a:spcPct val="115000"/>
              </a:lnSpc>
              <a:spcBef>
                <a:spcPts val="0"/>
              </a:spcBef>
              <a:spcAft>
                <a:spcPts val="0"/>
              </a:spcAft>
              <a:buClr>
                <a:schemeClr val="accent3"/>
              </a:buClr>
              <a:buSzPts val="1400"/>
              <a:buFont typeface="Proxima Nova"/>
              <a:buChar char="○"/>
            </a:pPr>
            <a:r>
              <a:rPr lang="en"/>
              <a:t>Description / Recommendation</a:t>
            </a:r>
            <a:endParaRPr/>
          </a:p>
          <a:p>
            <a:pPr indent="-304800" lvl="1" marL="914400" marR="0" rtl="0" algn="l">
              <a:lnSpc>
                <a:spcPct val="115000"/>
              </a:lnSpc>
              <a:spcBef>
                <a:spcPts val="0"/>
              </a:spcBef>
              <a:spcAft>
                <a:spcPts val="0"/>
              </a:spcAft>
              <a:buSzPts val="1200"/>
              <a:buChar char="○"/>
            </a:pPr>
            <a:r>
              <a:rPr lang="en"/>
              <a:t>Optional (or not) - Impact/Risk</a:t>
            </a:r>
            <a:endParaRPr/>
          </a:p>
          <a:p>
            <a:pPr indent="-304800" lvl="1" marL="914400" marR="0" rtl="0" algn="l">
              <a:lnSpc>
                <a:spcPct val="115000"/>
              </a:lnSpc>
              <a:spcBef>
                <a:spcPts val="0"/>
              </a:spcBef>
              <a:spcAft>
                <a:spcPts val="0"/>
              </a:spcAft>
              <a:buSzPts val="1200"/>
              <a:buChar char="○"/>
            </a:pPr>
            <a:r>
              <a:rPr lang="en"/>
              <a:t>Includes links to the code in question and/or screenshots</a:t>
            </a:r>
            <a:endParaRPr/>
          </a:p>
          <a:p>
            <a:pPr indent="-304800" lvl="1" marL="914400" marR="0" rtl="0" algn="l">
              <a:lnSpc>
                <a:spcPct val="115000"/>
              </a:lnSpc>
              <a:spcBef>
                <a:spcPts val="0"/>
              </a:spcBef>
              <a:spcAft>
                <a:spcPts val="0"/>
              </a:spcAft>
              <a:buSzPts val="1200"/>
              <a:buChar char="○"/>
            </a:pPr>
            <a:r>
              <a:rPr lang="en"/>
              <a:t>If applicable, reproduction steps but that might not be possible if purely static</a:t>
            </a:r>
            <a:endParaRPr/>
          </a:p>
          <a:p>
            <a:pPr indent="-304800" lvl="1" marL="914400" marR="0" rtl="0" algn="l">
              <a:lnSpc>
                <a:spcPct val="115000"/>
              </a:lnSpc>
              <a:spcBef>
                <a:spcPts val="0"/>
              </a:spcBef>
              <a:spcAft>
                <a:spcPts val="0"/>
              </a:spcAft>
              <a:buSzPts val="1200"/>
              <a:buChar char="○"/>
            </a:pPr>
            <a:r>
              <a:rPr lang="en"/>
              <a:t>Avoid emotive words</a:t>
            </a:r>
            <a:endParaRPr/>
          </a:p>
        </p:txBody>
      </p:sp>
      <p:sp>
        <p:nvSpPr>
          <p:cNvPr id="230" name="Google Shape;230;p40"/>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Notes from the review include (at a minimum)</a:t>
            </a:r>
            <a:endParaRPr/>
          </a:p>
          <a:p>
            <a:pPr indent="-304800" lvl="1" marL="914400" rtl="0" algn="l">
              <a:spcBef>
                <a:spcPts val="0"/>
              </a:spcBef>
              <a:spcAft>
                <a:spcPts val="0"/>
              </a:spcAft>
              <a:buSzPts val="1200"/>
              <a:buAutoNum type="alphaLcPeriod"/>
            </a:pPr>
            <a:r>
              <a:rPr lang="en"/>
              <a:t>Route mapping</a:t>
            </a:r>
            <a:endParaRPr/>
          </a:p>
          <a:p>
            <a:pPr indent="-304800" lvl="1" marL="914400" rtl="0" algn="l">
              <a:spcBef>
                <a:spcPts val="0"/>
              </a:spcBef>
              <a:spcAft>
                <a:spcPts val="0"/>
              </a:spcAft>
              <a:buSzPts val="1200"/>
              <a:buAutoNum type="alphaLcPeriod"/>
            </a:pPr>
            <a:r>
              <a:rPr lang="en"/>
              <a:t>“Threat model” details (really, rambling thoughts about what could go wrong”</a:t>
            </a:r>
            <a:endParaRPr/>
          </a:p>
          <a:p>
            <a:pPr indent="-304800" lvl="2" marL="1371600" rtl="0" algn="l">
              <a:spcBef>
                <a:spcPts val="0"/>
              </a:spcBef>
              <a:spcAft>
                <a:spcPts val="0"/>
              </a:spcAft>
              <a:buSzPts val="1200"/>
              <a:buAutoNum type="romanLcPeriod"/>
            </a:pPr>
            <a:r>
              <a:rPr lang="en"/>
              <a:t>PAIR WITH OTHERS!!!</a:t>
            </a:r>
            <a:endParaRPr/>
          </a:p>
          <a:p>
            <a:pPr indent="-304800" lvl="1" marL="914400" rtl="0" algn="l">
              <a:spcBef>
                <a:spcPts val="0"/>
              </a:spcBef>
              <a:spcAft>
                <a:spcPts val="0"/>
              </a:spcAft>
              <a:buSzPts val="1200"/>
              <a:buAutoNum type="alphaLcPeriod"/>
            </a:pPr>
            <a:r>
              <a:rPr lang="en"/>
              <a:t>Checklist of items you’ve checked for based on your threat model but also your normal “things” you should look at</a:t>
            </a:r>
            <a:endParaRPr/>
          </a:p>
          <a:p>
            <a:pPr indent="0" lvl="0" marL="914400" rtl="0" algn="l">
              <a:spcBef>
                <a:spcPts val="16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4" name="Shape 234"/>
        <p:cNvGrpSpPr/>
        <p:nvPr/>
      </p:nvGrpSpPr>
      <p:grpSpPr>
        <a:xfrm>
          <a:off x="0" y="0"/>
          <a:ext cx="0" cy="0"/>
          <a:chOff x="0" y="0"/>
          <a:chExt cx="0" cy="0"/>
        </a:xfrm>
      </p:grpSpPr>
      <p:sp>
        <p:nvSpPr>
          <p:cNvPr id="235" name="Google Shape;235;p4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 TAKING - SAMPLE</a:t>
            </a:r>
            <a:endParaRPr/>
          </a:p>
        </p:txBody>
      </p:sp>
      <p:pic>
        <p:nvPicPr>
          <p:cNvPr id="236" name="Google Shape;236;p41"/>
          <p:cNvPicPr preferRelativeResize="0"/>
          <p:nvPr/>
        </p:nvPicPr>
        <p:blipFill>
          <a:blip r:embed="rId3">
            <a:alphaModFix/>
          </a:blip>
          <a:stretch>
            <a:fillRect/>
          </a:stretch>
        </p:blipFill>
        <p:spPr>
          <a:xfrm>
            <a:off x="311701" y="1541487"/>
            <a:ext cx="3807351" cy="2895176"/>
          </a:xfrm>
          <a:prstGeom prst="rect">
            <a:avLst/>
          </a:prstGeom>
          <a:noFill/>
          <a:ln>
            <a:noFill/>
          </a:ln>
        </p:spPr>
      </p:pic>
      <p:pic>
        <p:nvPicPr>
          <p:cNvPr id="237" name="Google Shape;237;p41"/>
          <p:cNvPicPr preferRelativeResize="0"/>
          <p:nvPr/>
        </p:nvPicPr>
        <p:blipFill>
          <a:blip r:embed="rId4">
            <a:alphaModFix/>
          </a:blip>
          <a:stretch>
            <a:fillRect/>
          </a:stretch>
        </p:blipFill>
        <p:spPr>
          <a:xfrm>
            <a:off x="4636550" y="699583"/>
            <a:ext cx="3807350" cy="3744318"/>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 name="Shape 72"/>
        <p:cNvGrpSpPr/>
        <p:nvPr/>
      </p:nvGrpSpPr>
      <p:grpSpPr>
        <a:xfrm>
          <a:off x="0" y="0"/>
          <a:ext cx="0" cy="0"/>
          <a:chOff x="0" y="0"/>
          <a:chExt cx="0" cy="0"/>
        </a:xfrm>
      </p:grpSpPr>
      <p:sp>
        <p:nvSpPr>
          <p:cNvPr id="73" name="Google Shape;73;p1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Introductions - Ken</a:t>
            </a:r>
            <a:endParaRPr/>
          </a:p>
        </p:txBody>
      </p:sp>
      <p:sp>
        <p:nvSpPr>
          <p:cNvPr id="74" name="Google Shape;74;p15"/>
          <p:cNvSpPr txBox="1"/>
          <p:nvPr>
            <p:ph idx="1" type="body"/>
          </p:nvPr>
        </p:nvSpPr>
        <p:spPr>
          <a:xfrm>
            <a:off x="311700" y="1152475"/>
            <a:ext cx="42603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Ginger</a:t>
            </a:r>
            <a:endParaRPr/>
          </a:p>
          <a:p>
            <a:pPr indent="0" lvl="0" marL="0" rtl="0" algn="l">
              <a:spcBef>
                <a:spcPts val="1600"/>
              </a:spcBef>
              <a:spcAft>
                <a:spcPts val="0"/>
              </a:spcAft>
              <a:buNone/>
            </a:pPr>
            <a:r>
              <a:rPr lang="en"/>
              <a:t>Securer of Code...really, all of the code.</a:t>
            </a:r>
            <a:endParaRPr/>
          </a:p>
          <a:p>
            <a:pPr indent="0" lvl="0" marL="0" rtl="0" algn="l">
              <a:spcBef>
                <a:spcPts val="1600"/>
              </a:spcBef>
              <a:spcAft>
                <a:spcPts val="0"/>
              </a:spcAft>
              <a:buNone/>
            </a:pPr>
            <a:r>
              <a:rPr lang="en"/>
              <a:t>Known to the underground beaver pelt collecting community as the Spinal Archinator, for his activism in rebuilding beaver dams in the Yukon territories using only his teeth, in true beaver form.</a:t>
            </a:r>
            <a:endParaRPr/>
          </a:p>
          <a:p>
            <a:pPr indent="0" lvl="0" marL="0" rtl="0" algn="l">
              <a:spcBef>
                <a:spcPts val="1600"/>
              </a:spcBef>
              <a:spcAft>
                <a:spcPts val="0"/>
              </a:spcAft>
              <a:buNone/>
            </a:pPr>
            <a:r>
              <a:rPr lang="en"/>
              <a:t>@cktricky</a:t>
            </a:r>
            <a:endParaRPr/>
          </a:p>
          <a:p>
            <a:pPr indent="0" lvl="0" marL="0" rtl="0" algn="l">
              <a:spcBef>
                <a:spcPts val="1600"/>
              </a:spcBef>
              <a:spcAft>
                <a:spcPts val="1600"/>
              </a:spcAft>
              <a:buNone/>
            </a:pPr>
            <a:r>
              <a:t/>
            </a:r>
            <a:endParaRPr/>
          </a:p>
        </p:txBody>
      </p:sp>
      <p:pic>
        <p:nvPicPr>
          <p:cNvPr id="75" name="Google Shape;75;p15"/>
          <p:cNvPicPr preferRelativeResize="0"/>
          <p:nvPr/>
        </p:nvPicPr>
        <p:blipFill>
          <a:blip r:embed="rId3">
            <a:alphaModFix/>
          </a:blip>
          <a:stretch>
            <a:fillRect/>
          </a:stretch>
        </p:blipFill>
        <p:spPr>
          <a:xfrm>
            <a:off x="4740724" y="511650"/>
            <a:ext cx="4023200" cy="439395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1" name="Shape 241"/>
        <p:cNvGrpSpPr/>
        <p:nvPr/>
      </p:nvGrpSpPr>
      <p:grpSpPr>
        <a:xfrm>
          <a:off x="0" y="0"/>
          <a:ext cx="0" cy="0"/>
          <a:chOff x="0" y="0"/>
          <a:chExt cx="0" cy="0"/>
        </a:xfrm>
      </p:grpSpPr>
      <p:sp>
        <p:nvSpPr>
          <p:cNvPr id="242" name="Google Shape;242;p42"/>
          <p:cNvSpPr txBox="1"/>
          <p:nvPr>
            <p:ph type="title"/>
          </p:nvPr>
        </p:nvSpPr>
        <p:spPr>
          <a:xfrm>
            <a:off x="265500" y="1205825"/>
            <a:ext cx="4045200" cy="150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600"/>
              <a:t>Application Overview &amp; Risk Assessment </a:t>
            </a:r>
            <a:endParaRPr sz="3600"/>
          </a:p>
        </p:txBody>
      </p:sp>
      <p:sp>
        <p:nvSpPr>
          <p:cNvPr id="243" name="Google Shape;243;p42"/>
          <p:cNvSpPr txBox="1"/>
          <p:nvPr>
            <p:ph idx="2" type="body"/>
          </p:nvPr>
        </p:nvSpPr>
        <p:spPr>
          <a:xfrm>
            <a:off x="4939513" y="515525"/>
            <a:ext cx="3837000" cy="369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Open up the Keystone app, be able to answer:</a:t>
            </a:r>
            <a:endParaRPr/>
          </a:p>
          <a:p>
            <a:pPr indent="-342900" lvl="0" marL="457200" rtl="0" algn="l">
              <a:spcBef>
                <a:spcPts val="1600"/>
              </a:spcBef>
              <a:spcAft>
                <a:spcPts val="0"/>
              </a:spcAft>
              <a:buSzPts val="1800"/>
              <a:buChar char="●"/>
            </a:pPr>
            <a:r>
              <a:rPr lang="en"/>
              <a:t>Tech stack</a:t>
            </a:r>
            <a:endParaRPr/>
          </a:p>
          <a:p>
            <a:pPr indent="-342900" lvl="0" marL="457200" rtl="0" algn="l">
              <a:spcBef>
                <a:spcPts val="0"/>
              </a:spcBef>
              <a:spcAft>
                <a:spcPts val="0"/>
              </a:spcAft>
              <a:buSzPts val="1800"/>
              <a:buChar char="●"/>
            </a:pPr>
            <a:r>
              <a:rPr lang="en"/>
              <a:t>Business purpose</a:t>
            </a:r>
            <a:endParaRPr/>
          </a:p>
          <a:p>
            <a:pPr indent="-342900" lvl="0" marL="457200" rtl="0" algn="l">
              <a:spcBef>
                <a:spcPts val="0"/>
              </a:spcBef>
              <a:spcAft>
                <a:spcPts val="0"/>
              </a:spcAft>
              <a:buSzPts val="1800"/>
              <a:buChar char="●"/>
            </a:pPr>
            <a:r>
              <a:rPr lang="en"/>
              <a:t>Anything else you can dig up?</a:t>
            </a:r>
            <a:endParaRPr/>
          </a:p>
          <a:p>
            <a:pPr indent="-342900" lvl="0" marL="457200" rtl="0" algn="l">
              <a:spcBef>
                <a:spcPts val="0"/>
              </a:spcBef>
              <a:spcAft>
                <a:spcPts val="0"/>
              </a:spcAft>
              <a:buSzPts val="1800"/>
              <a:buChar char="●"/>
            </a:pPr>
            <a:r>
              <a:t/>
            </a:r>
            <a:endParaRPr/>
          </a:p>
        </p:txBody>
      </p:sp>
      <p:sp>
        <p:nvSpPr>
          <p:cNvPr id="244" name="Google Shape;244;p42"/>
          <p:cNvSpPr txBox="1"/>
          <p:nvPr>
            <p:ph idx="1" type="subTitle"/>
          </p:nvPr>
        </p:nvSpPr>
        <p:spPr>
          <a:xfrm>
            <a:off x="265500" y="2769001"/>
            <a:ext cx="4045200" cy="134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chemeClr val="dk1"/>
                </a:solidFill>
              </a:rPr>
              <a:t>Exercise Napoleon</a:t>
            </a:r>
            <a:endParaRPr sz="2800">
              <a:solidFill>
                <a:schemeClr val="dk1"/>
              </a:solidFill>
            </a:endParaRPr>
          </a:p>
          <a:p>
            <a:pPr indent="0" lvl="0" marL="0" rtl="0" algn="l">
              <a:spcBef>
                <a:spcPts val="0"/>
              </a:spcBef>
              <a:spcAft>
                <a:spcPts val="0"/>
              </a:spcAft>
              <a:buNone/>
            </a:pPr>
            <a:r>
              <a:t/>
            </a:r>
            <a:endParaRPr sz="2800">
              <a:solidFill>
                <a:schemeClr val="dk1"/>
              </a:solidFill>
            </a:endParaRPr>
          </a:p>
          <a:p>
            <a:pPr indent="0" lvl="0" marL="0" rtl="0" algn="ctr">
              <a:spcBef>
                <a:spcPts val="0"/>
              </a:spcBef>
              <a:spcAft>
                <a:spcPts val="0"/>
              </a:spcAft>
              <a:buNone/>
            </a:pPr>
            <a:r>
              <a:t/>
            </a:r>
            <a:endParaRPr/>
          </a:p>
        </p:txBody>
      </p:sp>
      <p:pic>
        <p:nvPicPr>
          <p:cNvPr id="245" name="Google Shape;245;p42"/>
          <p:cNvPicPr preferRelativeResize="0"/>
          <p:nvPr/>
        </p:nvPicPr>
        <p:blipFill>
          <a:blip r:embed="rId3">
            <a:alphaModFix/>
          </a:blip>
          <a:stretch>
            <a:fillRect/>
          </a:stretch>
        </p:blipFill>
        <p:spPr>
          <a:xfrm>
            <a:off x="5146088" y="3075200"/>
            <a:ext cx="3423826" cy="14512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9" name="Shape 249"/>
        <p:cNvGrpSpPr/>
        <p:nvPr/>
      </p:nvGrpSpPr>
      <p:grpSpPr>
        <a:xfrm>
          <a:off x="0" y="0"/>
          <a:ext cx="0" cy="0"/>
          <a:chOff x="0" y="0"/>
          <a:chExt cx="0" cy="0"/>
        </a:xfrm>
      </p:grpSpPr>
      <p:sp>
        <p:nvSpPr>
          <p:cNvPr id="250" name="Google Shape;250;p4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Napolean</a:t>
            </a:r>
            <a:r>
              <a:rPr lang="en"/>
              <a:t> Exercise - Post-Mortem</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51" name="Google Shape;251;p43"/>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At a minimum, these items were of note:</a:t>
            </a:r>
            <a:endParaRPr/>
          </a:p>
          <a:p>
            <a:pPr indent="-317500" lvl="0" marL="457200" rtl="0" algn="l">
              <a:spcBef>
                <a:spcPts val="1600"/>
              </a:spcBef>
              <a:spcAft>
                <a:spcPts val="0"/>
              </a:spcAft>
              <a:buSzPts val="1400"/>
              <a:buChar char="●"/>
            </a:pPr>
            <a:r>
              <a:rPr lang="en"/>
              <a:t>Tech Stack:</a:t>
            </a:r>
            <a:endParaRPr/>
          </a:p>
          <a:p>
            <a:pPr indent="-304800" lvl="1" marL="914400" rtl="0" algn="l">
              <a:spcBef>
                <a:spcPts val="0"/>
              </a:spcBef>
              <a:spcAft>
                <a:spcPts val="0"/>
              </a:spcAft>
              <a:buSzPts val="1200"/>
              <a:buChar char="○"/>
            </a:pPr>
            <a:r>
              <a:rPr lang="en"/>
              <a:t>Node.js application</a:t>
            </a:r>
            <a:endParaRPr/>
          </a:p>
          <a:p>
            <a:pPr indent="-304800" lvl="1" marL="914400" rtl="0" algn="l">
              <a:spcBef>
                <a:spcPts val="0"/>
              </a:spcBef>
              <a:spcAft>
                <a:spcPts val="0"/>
              </a:spcAft>
              <a:buSzPts val="1200"/>
              <a:buChar char="○"/>
            </a:pPr>
            <a:r>
              <a:rPr lang="en"/>
              <a:t>Using Express</a:t>
            </a:r>
            <a:endParaRPr/>
          </a:p>
          <a:p>
            <a:pPr indent="-304800" lvl="1" marL="914400" rtl="0" algn="l">
              <a:spcBef>
                <a:spcPts val="0"/>
              </a:spcBef>
              <a:spcAft>
                <a:spcPts val="0"/>
              </a:spcAft>
              <a:buSzPts val="1200"/>
              <a:buChar char="○"/>
            </a:pPr>
            <a:r>
              <a:rPr lang="en"/>
              <a:t>Leveraging MongoDB, using Mongoose as the ORM</a:t>
            </a:r>
            <a:endParaRPr/>
          </a:p>
          <a:p>
            <a:pPr indent="-317500" lvl="0" marL="457200" rtl="0" algn="l">
              <a:spcBef>
                <a:spcPts val="0"/>
              </a:spcBef>
              <a:spcAft>
                <a:spcPts val="0"/>
              </a:spcAft>
              <a:buSzPts val="1400"/>
              <a:buChar char="●"/>
            </a:pPr>
            <a:r>
              <a:rPr lang="en"/>
              <a:t>Business Purpose </a:t>
            </a:r>
            <a:endParaRPr/>
          </a:p>
          <a:p>
            <a:pPr indent="-304800" lvl="1" marL="914400" rtl="0" algn="l">
              <a:spcBef>
                <a:spcPts val="0"/>
              </a:spcBef>
              <a:spcAft>
                <a:spcPts val="0"/>
              </a:spcAft>
              <a:buSzPts val="1200"/>
              <a:buChar char="○"/>
            </a:pPr>
            <a:r>
              <a:rPr lang="en"/>
              <a:t>Content Management Software </a:t>
            </a:r>
            <a:endParaRPr/>
          </a:p>
          <a:p>
            <a:pPr indent="-317500" lvl="0" marL="457200" rtl="0" algn="l">
              <a:spcBef>
                <a:spcPts val="0"/>
              </a:spcBef>
              <a:spcAft>
                <a:spcPts val="0"/>
              </a:spcAft>
              <a:buSzPts val="1400"/>
              <a:buChar char="●"/>
            </a:pPr>
            <a:r>
              <a:rPr lang="en"/>
              <a:t>Documentation</a:t>
            </a:r>
            <a:endParaRPr/>
          </a:p>
          <a:p>
            <a:pPr indent="-304800" lvl="1" marL="914400" rtl="0" algn="l">
              <a:spcBef>
                <a:spcPts val="0"/>
              </a:spcBef>
              <a:spcAft>
                <a:spcPts val="0"/>
              </a:spcAft>
              <a:buSzPts val="1200"/>
              <a:buChar char="○"/>
            </a:pPr>
            <a:r>
              <a:rPr lang="en" u="sng">
                <a:solidFill>
                  <a:schemeClr val="hlink"/>
                </a:solidFill>
                <a:hlinkClick r:id="rId3"/>
              </a:rPr>
              <a:t>https://keystonejs.com</a:t>
            </a:r>
            <a:r>
              <a:rPr lang="en"/>
              <a:t> - Routes, Model schemas, Template lang can all be customized</a:t>
            </a:r>
            <a:endParaRPr/>
          </a:p>
          <a:p>
            <a:pPr indent="-304800" lvl="1" marL="914400" rtl="0" algn="l">
              <a:spcBef>
                <a:spcPts val="0"/>
              </a:spcBef>
              <a:spcAft>
                <a:spcPts val="0"/>
              </a:spcAft>
              <a:buSzPts val="1200"/>
              <a:buChar char="○"/>
            </a:pPr>
            <a:r>
              <a:rPr lang="en"/>
              <a:t>Yeoman generator describes some of the tech options used</a:t>
            </a:r>
            <a:endParaRPr/>
          </a:p>
          <a:p>
            <a:pPr indent="0" lvl="0" marL="0" rtl="0" algn="l">
              <a:spcBef>
                <a:spcPts val="1600"/>
              </a:spcBef>
              <a:spcAft>
                <a:spcPts val="1600"/>
              </a:spcAft>
              <a:buNone/>
            </a:pPr>
            <a:r>
              <a:t/>
            </a:r>
            <a:endParaRPr/>
          </a:p>
        </p:txBody>
      </p:sp>
      <p:pic>
        <p:nvPicPr>
          <p:cNvPr id="252" name="Google Shape;252;p43"/>
          <p:cNvPicPr preferRelativeResize="0"/>
          <p:nvPr/>
        </p:nvPicPr>
        <p:blipFill>
          <a:blip r:embed="rId4">
            <a:alphaModFix/>
          </a:blip>
          <a:stretch>
            <a:fillRect/>
          </a:stretch>
        </p:blipFill>
        <p:spPr>
          <a:xfrm>
            <a:off x="4311600" y="1559325"/>
            <a:ext cx="4832402" cy="2081824"/>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6" name="Shape 256"/>
        <p:cNvGrpSpPr/>
        <p:nvPr/>
      </p:nvGrpSpPr>
      <p:grpSpPr>
        <a:xfrm>
          <a:off x="0" y="0"/>
          <a:ext cx="0" cy="0"/>
          <a:chOff x="0" y="0"/>
          <a:chExt cx="0" cy="0"/>
        </a:xfrm>
      </p:grpSpPr>
      <p:sp>
        <p:nvSpPr>
          <p:cNvPr id="257" name="Google Shape;257;p4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Napolean Exercise - Post-Mortem</a:t>
            </a:r>
            <a:endParaRPr/>
          </a:p>
        </p:txBody>
      </p:sp>
      <p:sp>
        <p:nvSpPr>
          <p:cNvPr id="258" name="Google Shape;258;p44"/>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Other security important parts of the app:</a:t>
            </a:r>
            <a:endParaRPr/>
          </a:p>
          <a:p>
            <a:pPr indent="-317500" lvl="0" marL="457200" rtl="0" algn="l">
              <a:spcBef>
                <a:spcPts val="1600"/>
              </a:spcBef>
              <a:spcAft>
                <a:spcPts val="0"/>
              </a:spcAft>
              <a:buSzPts val="1400"/>
              <a:buChar char="●"/>
            </a:pPr>
            <a:r>
              <a:rPr lang="en"/>
              <a:t>Authentication and Session Management - lib/session.js</a:t>
            </a:r>
            <a:endParaRPr/>
          </a:p>
          <a:p>
            <a:pPr indent="-317500" lvl="0" marL="457200" rtl="0" algn="l">
              <a:spcBef>
                <a:spcPts val="0"/>
              </a:spcBef>
              <a:spcAft>
                <a:spcPts val="0"/>
              </a:spcAft>
              <a:buSzPts val="1400"/>
              <a:buChar char="●"/>
            </a:pPr>
            <a:r>
              <a:rPr lang="en"/>
              <a:t>The security folder :-)</a:t>
            </a:r>
            <a:endParaRPr/>
          </a:p>
          <a:p>
            <a:pPr indent="-304800" lvl="1" marL="914400" rtl="0" algn="l">
              <a:spcBef>
                <a:spcPts val="0"/>
              </a:spcBef>
              <a:spcAft>
                <a:spcPts val="0"/>
              </a:spcAft>
              <a:buSzPts val="1200"/>
              <a:buChar char="○"/>
            </a:pPr>
            <a:r>
              <a:rPr lang="en"/>
              <a:t>CSRF implementation</a:t>
            </a:r>
            <a:endParaRPr/>
          </a:p>
          <a:p>
            <a:pPr indent="-304800" lvl="1" marL="914400" rtl="0" algn="l">
              <a:spcBef>
                <a:spcPts val="0"/>
              </a:spcBef>
              <a:spcAft>
                <a:spcPts val="0"/>
              </a:spcAft>
              <a:buSzPts val="1200"/>
              <a:buChar char="○"/>
            </a:pPr>
            <a:r>
              <a:rPr lang="en"/>
              <a:t>X-Frame-Options / frameguard</a:t>
            </a:r>
            <a:endParaRPr/>
          </a:p>
          <a:p>
            <a:pPr indent="-304800" lvl="1" marL="914400" rtl="0" algn="l">
              <a:spcBef>
                <a:spcPts val="0"/>
              </a:spcBef>
              <a:spcAft>
                <a:spcPts val="0"/>
              </a:spcAft>
              <a:buSzPts val="1200"/>
              <a:buChar char="○"/>
            </a:pPr>
            <a:r>
              <a:rPr lang="en"/>
              <a:t>IP Blocking</a:t>
            </a:r>
            <a:endParaRPr/>
          </a:p>
          <a:p>
            <a:pPr indent="-317500" lvl="0" marL="457200" rtl="0" algn="l">
              <a:spcBef>
                <a:spcPts val="0"/>
              </a:spcBef>
              <a:spcAft>
                <a:spcPts val="0"/>
              </a:spcAft>
              <a:buSzPts val="1400"/>
              <a:buChar char="●"/>
            </a:pPr>
            <a:r>
              <a:rPr lang="en"/>
              <a:t>Admin folder</a:t>
            </a:r>
            <a:endParaRPr/>
          </a:p>
          <a:p>
            <a:pPr indent="-304800" lvl="1" marL="914400" rtl="0" algn="l">
              <a:spcBef>
                <a:spcPts val="0"/>
              </a:spcBef>
              <a:spcAft>
                <a:spcPts val="0"/>
              </a:spcAft>
              <a:buSzPts val="1200"/>
              <a:buChar char="○"/>
            </a:pPr>
            <a:r>
              <a:rPr lang="en"/>
              <a:t>You learn React is used</a:t>
            </a:r>
            <a:endParaRPr/>
          </a:p>
          <a:p>
            <a:pPr indent="-304800" lvl="1" marL="914400" rtl="0" algn="l">
              <a:spcBef>
                <a:spcPts val="0"/>
              </a:spcBef>
              <a:spcAft>
                <a:spcPts val="0"/>
              </a:spcAft>
              <a:buSzPts val="1200"/>
              <a:buChar char="○"/>
            </a:pPr>
            <a:r>
              <a:rPr lang="en"/>
              <a:t>Logic for admin signins admin/server/api/session/signin.js</a:t>
            </a:r>
            <a:endParaRPr/>
          </a:p>
        </p:txBody>
      </p:sp>
      <p:pic>
        <p:nvPicPr>
          <p:cNvPr id="259" name="Google Shape;259;p44"/>
          <p:cNvPicPr preferRelativeResize="0"/>
          <p:nvPr/>
        </p:nvPicPr>
        <p:blipFill>
          <a:blip r:embed="rId3">
            <a:alphaModFix/>
          </a:blip>
          <a:stretch>
            <a:fillRect/>
          </a:stretch>
        </p:blipFill>
        <p:spPr>
          <a:xfrm>
            <a:off x="4779784" y="1392450"/>
            <a:ext cx="4105125" cy="275955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3" name="Shape 263"/>
        <p:cNvGrpSpPr/>
        <p:nvPr/>
      </p:nvGrpSpPr>
      <p:grpSpPr>
        <a:xfrm>
          <a:off x="0" y="0"/>
          <a:ext cx="0" cy="0"/>
          <a:chOff x="0" y="0"/>
          <a:chExt cx="0" cy="0"/>
        </a:xfrm>
      </p:grpSpPr>
      <p:sp>
        <p:nvSpPr>
          <p:cNvPr id="264" name="Google Shape;264;p45"/>
          <p:cNvSpPr txBox="1"/>
          <p:nvPr>
            <p:ph type="title"/>
          </p:nvPr>
        </p:nvSpPr>
        <p:spPr>
          <a:xfrm>
            <a:off x="510450" y="2057400"/>
            <a:ext cx="8123100" cy="77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Information Gathering</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8" name="Shape 268"/>
        <p:cNvGrpSpPr/>
        <p:nvPr/>
      </p:nvGrpSpPr>
      <p:grpSpPr>
        <a:xfrm>
          <a:off x="0" y="0"/>
          <a:ext cx="0" cy="0"/>
          <a:chOff x="0" y="0"/>
          <a:chExt cx="0" cy="0"/>
        </a:xfrm>
      </p:grpSpPr>
      <p:sp>
        <p:nvSpPr>
          <p:cNvPr id="269" name="Google Shape;269;p4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Information Gathering</a:t>
            </a:r>
            <a:endParaRPr/>
          </a:p>
        </p:txBody>
      </p:sp>
      <p:sp>
        <p:nvSpPr>
          <p:cNvPr id="270" name="Google Shape;270;p4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lang="en"/>
              <a:t>THE MOST IMPORTANT THING IS TO UNDERSTAND THE APP</a:t>
            </a:r>
            <a:endParaRPr/>
          </a:p>
          <a:p>
            <a:pPr indent="0" lvl="0" marL="457200" marR="0" rtl="0" algn="l">
              <a:lnSpc>
                <a:spcPct val="115000"/>
              </a:lnSpc>
              <a:spcBef>
                <a:spcPts val="1600"/>
              </a:spcBef>
              <a:spcAft>
                <a:spcPts val="1600"/>
              </a:spcAft>
              <a:buNone/>
            </a:pPr>
            <a:r>
              <a:t/>
            </a:r>
            <a:endParaRPr/>
          </a:p>
        </p:txBody>
      </p:sp>
      <p:pic>
        <p:nvPicPr>
          <p:cNvPr id="271" name="Google Shape;271;p46"/>
          <p:cNvPicPr preferRelativeResize="0"/>
          <p:nvPr/>
        </p:nvPicPr>
        <p:blipFill>
          <a:blip r:embed="rId3">
            <a:alphaModFix/>
          </a:blip>
          <a:stretch>
            <a:fillRect/>
          </a:stretch>
        </p:blipFill>
        <p:spPr>
          <a:xfrm>
            <a:off x="2727500" y="1586300"/>
            <a:ext cx="4762500" cy="33147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5" name="Shape 275"/>
        <p:cNvGrpSpPr/>
        <p:nvPr/>
      </p:nvGrpSpPr>
      <p:grpSpPr>
        <a:xfrm>
          <a:off x="0" y="0"/>
          <a:ext cx="0" cy="0"/>
          <a:chOff x="0" y="0"/>
          <a:chExt cx="0" cy="0"/>
        </a:xfrm>
      </p:grpSpPr>
      <p:sp>
        <p:nvSpPr>
          <p:cNvPr id="276" name="Google Shape;276;p4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Information Gathering</a:t>
            </a:r>
            <a:endParaRPr/>
          </a:p>
        </p:txBody>
      </p:sp>
      <p:sp>
        <p:nvSpPr>
          <p:cNvPr id="277" name="Google Shape;277;p4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Create a map (Mapping)</a:t>
            </a:r>
            <a:endParaRPr/>
          </a:p>
          <a:p>
            <a:pPr indent="-317500" lvl="1" marL="914400" rtl="0" algn="l">
              <a:spcBef>
                <a:spcPts val="0"/>
              </a:spcBef>
              <a:spcAft>
                <a:spcPts val="0"/>
              </a:spcAft>
              <a:buSzPts val="1400"/>
              <a:buChar char="○"/>
            </a:pPr>
            <a:r>
              <a:rPr lang="en"/>
              <a:t>Identify endpoints, typical examples:</a:t>
            </a:r>
            <a:endParaRPr/>
          </a:p>
          <a:p>
            <a:pPr indent="-317500" lvl="2" marL="1371600" rtl="0" algn="l">
              <a:spcBef>
                <a:spcPts val="0"/>
              </a:spcBef>
              <a:spcAft>
                <a:spcPts val="0"/>
              </a:spcAft>
              <a:buSzPts val="1400"/>
              <a:buChar char="■"/>
            </a:pPr>
            <a:r>
              <a:rPr lang="en"/>
              <a:t>Rails = config/routes.rb</a:t>
            </a:r>
            <a:endParaRPr/>
          </a:p>
          <a:p>
            <a:pPr indent="-317500" lvl="2" marL="1371600" rtl="0" algn="l">
              <a:spcBef>
                <a:spcPts val="0"/>
              </a:spcBef>
              <a:spcAft>
                <a:spcPts val="0"/>
              </a:spcAft>
              <a:buSzPts val="1400"/>
              <a:buChar char="■"/>
            </a:pPr>
            <a:r>
              <a:rPr lang="en"/>
              <a:t>Django= urls.py</a:t>
            </a:r>
            <a:endParaRPr/>
          </a:p>
          <a:p>
            <a:pPr indent="-317500" lvl="2" marL="1371600" rtl="0" algn="l">
              <a:spcBef>
                <a:spcPts val="0"/>
              </a:spcBef>
              <a:spcAft>
                <a:spcPts val="0"/>
              </a:spcAft>
              <a:buSzPts val="1400"/>
              <a:buChar char="■"/>
            </a:pPr>
            <a:r>
              <a:rPr lang="en"/>
              <a:t>Node.js = index.js (and a whole bunch of others)</a:t>
            </a:r>
            <a:endParaRPr/>
          </a:p>
          <a:p>
            <a:pPr indent="-317500" lvl="2" marL="1371600" rtl="0" algn="l">
              <a:spcBef>
                <a:spcPts val="0"/>
              </a:spcBef>
              <a:spcAft>
                <a:spcPts val="0"/>
              </a:spcAft>
              <a:buSzPts val="1400"/>
              <a:buChar char="■"/>
            </a:pPr>
            <a:r>
              <a:rPr lang="en"/>
              <a:t>Java Spring = *Controller.java (Search for *Mapping)</a:t>
            </a:r>
            <a:endParaRPr/>
          </a:p>
          <a:p>
            <a:pPr indent="-317500" lvl="2" marL="1371600" rtl="0" algn="l">
              <a:spcBef>
                <a:spcPts val="0"/>
              </a:spcBef>
              <a:spcAft>
                <a:spcPts val="0"/>
              </a:spcAft>
              <a:buSzPts val="1400"/>
              <a:buChar char="■"/>
            </a:pPr>
            <a:r>
              <a:rPr lang="en"/>
              <a:t>.Net Core = *Controller.cs (Search for Routeprefix and Route)</a:t>
            </a:r>
            <a:endParaRPr/>
          </a:p>
          <a:p>
            <a:pPr indent="-317500" lvl="1" marL="914400" rtl="0" algn="l">
              <a:spcBef>
                <a:spcPts val="0"/>
              </a:spcBef>
              <a:spcAft>
                <a:spcPts val="0"/>
              </a:spcAft>
              <a:buSzPts val="1400"/>
              <a:buChar char="○"/>
            </a:pPr>
            <a:r>
              <a:rPr lang="en"/>
              <a:t>Endpoints typically have at least three qualities</a:t>
            </a:r>
            <a:endParaRPr/>
          </a:p>
          <a:p>
            <a:pPr indent="-317500" lvl="2" marL="1371600" rtl="0" algn="l">
              <a:spcBef>
                <a:spcPts val="0"/>
              </a:spcBef>
              <a:spcAft>
                <a:spcPts val="0"/>
              </a:spcAft>
              <a:buSzPts val="1400"/>
              <a:buChar char="■"/>
            </a:pPr>
            <a:r>
              <a:rPr lang="en"/>
              <a:t>Authorization Filter</a:t>
            </a:r>
            <a:endParaRPr/>
          </a:p>
          <a:p>
            <a:pPr indent="-317500" lvl="2" marL="1371600" rtl="0" algn="l">
              <a:spcBef>
                <a:spcPts val="0"/>
              </a:spcBef>
              <a:spcAft>
                <a:spcPts val="0"/>
              </a:spcAft>
              <a:buSzPts val="1400"/>
              <a:buChar char="■"/>
            </a:pPr>
            <a:r>
              <a:rPr lang="en"/>
              <a:t>Logic processing</a:t>
            </a:r>
            <a:endParaRPr/>
          </a:p>
          <a:p>
            <a:pPr indent="-317500" lvl="2" marL="1371600" rtl="0" algn="l">
              <a:spcBef>
                <a:spcPts val="0"/>
              </a:spcBef>
              <a:spcAft>
                <a:spcPts val="0"/>
              </a:spcAft>
              <a:buSzPts val="1400"/>
              <a:buChar char="■"/>
            </a:pPr>
            <a:r>
              <a:rPr lang="en"/>
              <a:t>Datastore access</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1" name="Shape 281"/>
        <p:cNvGrpSpPr/>
        <p:nvPr/>
      </p:nvGrpSpPr>
      <p:grpSpPr>
        <a:xfrm>
          <a:off x="0" y="0"/>
          <a:ext cx="0" cy="0"/>
          <a:chOff x="0" y="0"/>
          <a:chExt cx="0" cy="0"/>
        </a:xfrm>
      </p:grpSpPr>
      <p:sp>
        <p:nvSpPr>
          <p:cNvPr id="282" name="Google Shape;282;p4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Information Gathering</a:t>
            </a:r>
            <a:endParaRPr/>
          </a:p>
          <a:p>
            <a:pPr indent="0" lvl="0" marL="0" rtl="0" algn="l">
              <a:spcBef>
                <a:spcPts val="0"/>
              </a:spcBef>
              <a:spcAft>
                <a:spcPts val="0"/>
              </a:spcAft>
              <a:buNone/>
            </a:pPr>
            <a:r>
              <a:t/>
            </a:r>
            <a:endParaRPr/>
          </a:p>
        </p:txBody>
      </p:sp>
      <p:sp>
        <p:nvSpPr>
          <p:cNvPr id="283" name="Google Shape;283;p4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Review authorization filters/decorators</a:t>
            </a:r>
            <a:endParaRPr/>
          </a:p>
          <a:p>
            <a:pPr indent="-317500" lvl="1" marL="914400" rtl="0" algn="l">
              <a:spcBef>
                <a:spcPts val="0"/>
              </a:spcBef>
              <a:spcAft>
                <a:spcPts val="0"/>
              </a:spcAft>
              <a:buSzPts val="1400"/>
              <a:buChar char="○"/>
            </a:pPr>
            <a:r>
              <a:rPr lang="en"/>
              <a:t>How do we identify the user? eg: Session, Token, Basic Auth</a:t>
            </a:r>
            <a:endParaRPr/>
          </a:p>
          <a:p>
            <a:pPr indent="-317500" lvl="1" marL="914400" rtl="0" algn="l">
              <a:spcBef>
                <a:spcPts val="0"/>
              </a:spcBef>
              <a:spcAft>
                <a:spcPts val="0"/>
              </a:spcAft>
              <a:buSzPts val="1400"/>
              <a:buChar char="○"/>
            </a:pPr>
            <a:r>
              <a:rPr lang="en"/>
              <a:t>What is the purpose? Authenticated users, Role check, or something else?</a:t>
            </a:r>
            <a:endParaRPr/>
          </a:p>
          <a:p>
            <a:pPr indent="-342900" lvl="0" marL="457200" rtl="0" algn="l">
              <a:spcBef>
                <a:spcPts val="0"/>
              </a:spcBef>
              <a:spcAft>
                <a:spcPts val="0"/>
              </a:spcAft>
              <a:buSzPts val="1800"/>
              <a:buChar char="●"/>
            </a:pPr>
            <a:r>
              <a:rPr lang="en"/>
              <a:t>Identify what could go wrong</a:t>
            </a:r>
            <a:endParaRPr/>
          </a:p>
          <a:p>
            <a:pPr indent="-317500" lvl="1" marL="914400" rtl="0" algn="l">
              <a:spcBef>
                <a:spcPts val="0"/>
              </a:spcBef>
              <a:spcAft>
                <a:spcPts val="0"/>
              </a:spcAft>
              <a:buSzPts val="1400"/>
              <a:buChar char="○"/>
            </a:pPr>
            <a:r>
              <a:rPr lang="en"/>
              <a:t>User-supplied parameters (IDOR)</a:t>
            </a:r>
            <a:endParaRPr/>
          </a:p>
          <a:p>
            <a:pPr indent="-317500" lvl="1" marL="914400" rtl="0" algn="l">
              <a:spcBef>
                <a:spcPts val="0"/>
              </a:spcBef>
              <a:spcAft>
                <a:spcPts val="0"/>
              </a:spcAft>
              <a:buSzPts val="1400"/>
              <a:buChar char="○"/>
            </a:pPr>
            <a:r>
              <a:rPr lang="en"/>
              <a:t>CSRF… bet you didn’t see that coming! :-)</a:t>
            </a:r>
            <a:endParaRPr/>
          </a:p>
          <a:p>
            <a:pPr indent="-317500" lvl="1" marL="914400" rtl="0" algn="l">
              <a:spcBef>
                <a:spcPts val="0"/>
              </a:spcBef>
              <a:spcAft>
                <a:spcPts val="0"/>
              </a:spcAft>
              <a:buSzPts val="1400"/>
              <a:buChar char="○"/>
            </a:pPr>
            <a:r>
              <a:rPr lang="en"/>
              <a:t>Story time… .NET &amp; </a:t>
            </a:r>
            <a:r>
              <a:rPr b="1" lang="en">
                <a:latin typeface="Courier New"/>
                <a:ea typeface="Courier New"/>
                <a:cs typeface="Courier New"/>
                <a:sym typeface="Courier New"/>
              </a:rPr>
              <a:t>Response.Redirect("Login.aspx", false);</a:t>
            </a:r>
            <a:endParaRPr b="1">
              <a:latin typeface="Courier New"/>
              <a:ea typeface="Courier New"/>
              <a:cs typeface="Courier New"/>
              <a:sym typeface="Courier New"/>
            </a:endParaRPr>
          </a:p>
          <a:p>
            <a:pPr indent="-317500" lvl="1" marL="914400" rtl="0" algn="l">
              <a:spcBef>
                <a:spcPts val="0"/>
              </a:spcBef>
              <a:spcAft>
                <a:spcPts val="0"/>
              </a:spcAft>
              <a:buSzPts val="1400"/>
              <a:buChar char="○"/>
            </a:pPr>
            <a:r>
              <a:rPr lang="en"/>
              <a:t>Client-side cookies, JWTs etc. (just general wonkiness in persistence)</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7" name="Shape 287"/>
        <p:cNvGrpSpPr/>
        <p:nvPr/>
      </p:nvGrpSpPr>
      <p:grpSpPr>
        <a:xfrm>
          <a:off x="0" y="0"/>
          <a:ext cx="0" cy="0"/>
          <a:chOff x="0" y="0"/>
          <a:chExt cx="0" cy="0"/>
        </a:xfrm>
      </p:grpSpPr>
      <p:sp>
        <p:nvSpPr>
          <p:cNvPr id="288" name="Google Shape;288;p49"/>
          <p:cNvSpPr txBox="1"/>
          <p:nvPr>
            <p:ph type="title"/>
          </p:nvPr>
        </p:nvSpPr>
        <p:spPr>
          <a:xfrm>
            <a:off x="490250" y="526350"/>
            <a:ext cx="57975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Mapping</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2" name="Shape 292"/>
        <p:cNvGrpSpPr/>
        <p:nvPr/>
      </p:nvGrpSpPr>
      <p:grpSpPr>
        <a:xfrm>
          <a:off x="0" y="0"/>
          <a:ext cx="0" cy="0"/>
          <a:chOff x="0" y="0"/>
          <a:chExt cx="0" cy="0"/>
        </a:xfrm>
      </p:grpSpPr>
      <p:pic>
        <p:nvPicPr>
          <p:cNvPr id="293" name="Google Shape;293;p50"/>
          <p:cNvPicPr preferRelativeResize="0"/>
          <p:nvPr/>
        </p:nvPicPr>
        <p:blipFill>
          <a:blip r:embed="rId3">
            <a:alphaModFix/>
          </a:blip>
          <a:stretch>
            <a:fillRect/>
          </a:stretch>
        </p:blipFill>
        <p:spPr>
          <a:xfrm>
            <a:off x="944625" y="67325"/>
            <a:ext cx="7510924" cy="4923774"/>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7" name="Shape 297"/>
        <p:cNvGrpSpPr/>
        <p:nvPr/>
      </p:nvGrpSpPr>
      <p:grpSpPr>
        <a:xfrm>
          <a:off x="0" y="0"/>
          <a:ext cx="0" cy="0"/>
          <a:chOff x="0" y="0"/>
          <a:chExt cx="0" cy="0"/>
        </a:xfrm>
      </p:grpSpPr>
      <p:pic>
        <p:nvPicPr>
          <p:cNvPr id="298" name="Google Shape;298;p51"/>
          <p:cNvPicPr preferRelativeResize="0"/>
          <p:nvPr/>
        </p:nvPicPr>
        <p:blipFill>
          <a:blip r:embed="rId3">
            <a:alphaModFix/>
          </a:blip>
          <a:stretch>
            <a:fillRect/>
          </a:stretch>
        </p:blipFill>
        <p:spPr>
          <a:xfrm>
            <a:off x="183888" y="237575"/>
            <a:ext cx="8439912" cy="448056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 name="Shape 79"/>
        <p:cNvGrpSpPr/>
        <p:nvPr/>
      </p:nvGrpSpPr>
      <p:grpSpPr>
        <a:xfrm>
          <a:off x="0" y="0"/>
          <a:ext cx="0" cy="0"/>
          <a:chOff x="0" y="0"/>
          <a:chExt cx="0" cy="0"/>
        </a:xfrm>
      </p:grpSpPr>
      <p:pic>
        <p:nvPicPr>
          <p:cNvPr id="80" name="Google Shape;80;p16"/>
          <p:cNvPicPr preferRelativeResize="0"/>
          <p:nvPr/>
        </p:nvPicPr>
        <p:blipFill>
          <a:blip r:embed="rId3">
            <a:alphaModFix/>
          </a:blip>
          <a:stretch>
            <a:fillRect/>
          </a:stretch>
        </p:blipFill>
        <p:spPr>
          <a:xfrm>
            <a:off x="152400" y="1011888"/>
            <a:ext cx="8839199" cy="3119717"/>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2" name="Shape 302"/>
        <p:cNvGrpSpPr/>
        <p:nvPr/>
      </p:nvGrpSpPr>
      <p:grpSpPr>
        <a:xfrm>
          <a:off x="0" y="0"/>
          <a:ext cx="0" cy="0"/>
          <a:chOff x="0" y="0"/>
          <a:chExt cx="0" cy="0"/>
        </a:xfrm>
      </p:grpSpPr>
      <p:sp>
        <p:nvSpPr>
          <p:cNvPr id="303" name="Google Shape;303;p5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Rails - Map</a:t>
            </a:r>
            <a:endParaRPr/>
          </a:p>
        </p:txBody>
      </p:sp>
      <p:sp>
        <p:nvSpPr>
          <p:cNvPr id="304" name="Google Shape;304;p5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Run “rake routes” if you can!</a:t>
            </a:r>
            <a:endParaRPr/>
          </a:p>
          <a:p>
            <a:pPr indent="0" lvl="0" marL="457200" rtl="0" algn="l">
              <a:spcBef>
                <a:spcPts val="1600"/>
              </a:spcBef>
              <a:spcAft>
                <a:spcPts val="1600"/>
              </a:spcAft>
              <a:buNone/>
            </a:pPr>
            <a:r>
              <a:t/>
            </a:r>
            <a:endParaRPr/>
          </a:p>
        </p:txBody>
      </p:sp>
      <p:pic>
        <p:nvPicPr>
          <p:cNvPr id="305" name="Google Shape;305;p52"/>
          <p:cNvPicPr preferRelativeResize="0"/>
          <p:nvPr/>
        </p:nvPicPr>
        <p:blipFill>
          <a:blip r:embed="rId3">
            <a:alphaModFix/>
          </a:blip>
          <a:stretch>
            <a:fillRect/>
          </a:stretch>
        </p:blipFill>
        <p:spPr>
          <a:xfrm>
            <a:off x="1628225" y="1535550"/>
            <a:ext cx="5887549" cy="346107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9" name="Shape 309"/>
        <p:cNvGrpSpPr/>
        <p:nvPr/>
      </p:nvGrpSpPr>
      <p:grpSpPr>
        <a:xfrm>
          <a:off x="0" y="0"/>
          <a:ext cx="0" cy="0"/>
          <a:chOff x="0" y="0"/>
          <a:chExt cx="0" cy="0"/>
        </a:xfrm>
      </p:grpSpPr>
      <p:sp>
        <p:nvSpPr>
          <p:cNvPr id="310" name="Google Shape;310;p5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Rails - Map</a:t>
            </a:r>
            <a:endParaRPr/>
          </a:p>
        </p:txBody>
      </p:sp>
      <p:sp>
        <p:nvSpPr>
          <p:cNvPr id="311" name="Google Shape;311;p5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Four parts</a:t>
            </a:r>
            <a:endParaRPr/>
          </a:p>
          <a:p>
            <a:pPr indent="-317500" lvl="1" marL="914400" rtl="0" algn="l">
              <a:spcBef>
                <a:spcPts val="0"/>
              </a:spcBef>
              <a:spcAft>
                <a:spcPts val="0"/>
              </a:spcAft>
              <a:buSzPts val="1400"/>
              <a:buChar char="○"/>
            </a:pPr>
            <a:r>
              <a:rPr lang="en"/>
              <a:t>Path name (eg: forgot_password_path)</a:t>
            </a:r>
            <a:endParaRPr/>
          </a:p>
          <a:p>
            <a:pPr indent="-317500" lvl="1" marL="914400" rtl="0" algn="l">
              <a:spcBef>
                <a:spcPts val="0"/>
              </a:spcBef>
              <a:spcAft>
                <a:spcPts val="0"/>
              </a:spcAft>
              <a:buSzPts val="1400"/>
              <a:buChar char="○"/>
            </a:pPr>
            <a:r>
              <a:rPr lang="en"/>
              <a:t>HTTP Verb (eg: GET)</a:t>
            </a:r>
            <a:endParaRPr/>
          </a:p>
          <a:p>
            <a:pPr indent="-317500" lvl="1" marL="914400" rtl="0" algn="l">
              <a:spcBef>
                <a:spcPts val="0"/>
              </a:spcBef>
              <a:spcAft>
                <a:spcPts val="0"/>
              </a:spcAft>
              <a:buSzPts val="1400"/>
              <a:buChar char="○"/>
            </a:pPr>
            <a:r>
              <a:rPr lang="en"/>
              <a:t>HTTP Path  (eg(s): forgot_password, forgot_password.json, forgot_password.xml)</a:t>
            </a:r>
            <a:endParaRPr/>
          </a:p>
          <a:p>
            <a:pPr indent="-317500" lvl="1" marL="914400" rtl="0" algn="l">
              <a:spcBef>
                <a:spcPts val="0"/>
              </a:spcBef>
              <a:spcAft>
                <a:spcPts val="0"/>
              </a:spcAft>
              <a:buSzPts val="1400"/>
              <a:buChar char="○"/>
            </a:pPr>
            <a:r>
              <a:rPr lang="en"/>
              <a:t>Controller and Action (eg: Controller = password_resets, Action = forgot_password)</a:t>
            </a:r>
            <a:endParaRPr/>
          </a:p>
          <a:p>
            <a:pPr indent="0" lvl="0" marL="457200" rtl="0" algn="l">
              <a:spcBef>
                <a:spcPts val="1600"/>
              </a:spcBef>
              <a:spcAft>
                <a:spcPts val="1600"/>
              </a:spcAft>
              <a:buNone/>
            </a:pPr>
            <a:r>
              <a:t/>
            </a:r>
            <a:endParaRPr/>
          </a:p>
        </p:txBody>
      </p:sp>
      <p:pic>
        <p:nvPicPr>
          <p:cNvPr id="312" name="Google Shape;312;p53"/>
          <p:cNvPicPr preferRelativeResize="0"/>
          <p:nvPr/>
        </p:nvPicPr>
        <p:blipFill>
          <a:blip r:embed="rId3">
            <a:alphaModFix/>
          </a:blip>
          <a:stretch>
            <a:fillRect/>
          </a:stretch>
        </p:blipFill>
        <p:spPr>
          <a:xfrm>
            <a:off x="152400" y="2740825"/>
            <a:ext cx="8839203" cy="239707"/>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6" name="Shape 316"/>
        <p:cNvGrpSpPr/>
        <p:nvPr/>
      </p:nvGrpSpPr>
      <p:grpSpPr>
        <a:xfrm>
          <a:off x="0" y="0"/>
          <a:ext cx="0" cy="0"/>
          <a:chOff x="0" y="0"/>
          <a:chExt cx="0" cy="0"/>
        </a:xfrm>
      </p:grpSpPr>
      <p:sp>
        <p:nvSpPr>
          <p:cNvPr id="317" name="Google Shape;317;p5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Rails - Map</a:t>
            </a:r>
            <a:endParaRPr/>
          </a:p>
        </p:txBody>
      </p:sp>
      <p:sp>
        <p:nvSpPr>
          <p:cNvPr id="318" name="Google Shape;318;p5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chemeClr val="accent3"/>
              </a:buClr>
              <a:buSzPts val="1800"/>
              <a:buFont typeface="Proxima Nova"/>
              <a:buChar char="●"/>
            </a:pPr>
            <a:r>
              <a:rPr lang="en"/>
              <a:t>If you cannot run rake routes, you’ll have to review the config/routes.rb file:</a:t>
            </a:r>
            <a:endParaRPr/>
          </a:p>
          <a:p>
            <a:pPr indent="0" lvl="0" marL="0" marR="0" rtl="0" algn="l">
              <a:lnSpc>
                <a:spcPct val="115000"/>
              </a:lnSpc>
              <a:spcBef>
                <a:spcPts val="1600"/>
              </a:spcBef>
              <a:spcAft>
                <a:spcPts val="0"/>
              </a:spcAft>
              <a:buNone/>
            </a:pPr>
            <a:r>
              <a:t/>
            </a:r>
            <a:endParaRPr/>
          </a:p>
          <a:p>
            <a:pPr indent="0" lvl="0" marL="457200" rtl="0" algn="l">
              <a:spcBef>
                <a:spcPts val="1600"/>
              </a:spcBef>
              <a:spcAft>
                <a:spcPts val="1600"/>
              </a:spcAft>
              <a:buNone/>
            </a:pPr>
            <a:r>
              <a:t/>
            </a:r>
            <a:endParaRPr/>
          </a:p>
        </p:txBody>
      </p:sp>
      <p:pic>
        <p:nvPicPr>
          <p:cNvPr id="319" name="Google Shape;319;p54"/>
          <p:cNvPicPr preferRelativeResize="0"/>
          <p:nvPr/>
        </p:nvPicPr>
        <p:blipFill>
          <a:blip r:embed="rId3">
            <a:alphaModFix/>
          </a:blip>
          <a:stretch>
            <a:fillRect/>
          </a:stretch>
        </p:blipFill>
        <p:spPr>
          <a:xfrm>
            <a:off x="2743875" y="1604700"/>
            <a:ext cx="3403852" cy="3036476"/>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3" name="Shape 323"/>
        <p:cNvGrpSpPr/>
        <p:nvPr/>
      </p:nvGrpSpPr>
      <p:grpSpPr>
        <a:xfrm>
          <a:off x="0" y="0"/>
          <a:ext cx="0" cy="0"/>
          <a:chOff x="0" y="0"/>
          <a:chExt cx="0" cy="0"/>
        </a:xfrm>
      </p:grpSpPr>
      <p:sp>
        <p:nvSpPr>
          <p:cNvPr id="324" name="Google Shape;324;p5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Rails - Routing Weirdness Alert</a:t>
            </a:r>
            <a:endParaRPr/>
          </a:p>
        </p:txBody>
      </p:sp>
      <p:sp>
        <p:nvSpPr>
          <p:cNvPr id="325" name="Google Shape;325;p5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00050" lvl="0" marL="457200" rtl="0" algn="l">
              <a:spcBef>
                <a:spcPts val="0"/>
              </a:spcBef>
              <a:spcAft>
                <a:spcPts val="0"/>
              </a:spcAft>
              <a:buSzPts val="2700"/>
              <a:buChar char="●"/>
            </a:pPr>
            <a:r>
              <a:rPr lang="en" sz="2700"/>
              <a:t>What do PUT, PATCH, DELETE, and POST all have in common?</a:t>
            </a:r>
            <a:endParaRPr sz="2700"/>
          </a:p>
          <a:p>
            <a:pPr indent="-400050" lvl="0" marL="457200" rtl="0" algn="l">
              <a:spcBef>
                <a:spcPts val="0"/>
              </a:spcBef>
              <a:spcAft>
                <a:spcPts val="0"/>
              </a:spcAft>
              <a:buSzPts val="2700"/>
              <a:buChar char="●"/>
            </a:pPr>
            <a:r>
              <a:rPr lang="en" sz="2700"/>
              <a:t>That’s right, they are all POST requests</a:t>
            </a:r>
            <a:endParaRPr sz="2700"/>
          </a:p>
          <a:p>
            <a:pPr indent="-400050" lvl="0" marL="457200" rtl="0" algn="l">
              <a:spcBef>
                <a:spcPts val="0"/>
              </a:spcBef>
              <a:spcAft>
                <a:spcPts val="0"/>
              </a:spcAft>
              <a:buSzPts val="2700"/>
              <a:buChar char="●"/>
            </a:pPr>
            <a:r>
              <a:rPr lang="en" sz="2700"/>
              <a:t>Rails uses the _method </a:t>
            </a:r>
            <a:r>
              <a:rPr lang="en" sz="2700"/>
              <a:t>parameter</a:t>
            </a:r>
            <a:r>
              <a:rPr lang="en" sz="2700"/>
              <a:t> to determine what kind of request it is</a:t>
            </a:r>
            <a:endParaRPr sz="27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5">
                                            <p:txEl>
                                              <p:pRg end="0" st="0"/>
                                            </p:txEl>
                                          </p:spTgt>
                                        </p:tgtEl>
                                        <p:attrNameLst>
                                          <p:attrName>style.visibility</p:attrName>
                                        </p:attrNameLst>
                                      </p:cBhvr>
                                      <p:to>
                                        <p:strVal val="visible"/>
                                      </p:to>
                                    </p:set>
                                    <p:animEffect filter="fade" transition="in">
                                      <p:cBhvr>
                                        <p:cTn dur="1000"/>
                                        <p:tgtEl>
                                          <p:spTgt spid="32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5">
                                            <p:txEl>
                                              <p:pRg end="1" st="1"/>
                                            </p:txEl>
                                          </p:spTgt>
                                        </p:tgtEl>
                                        <p:attrNameLst>
                                          <p:attrName>style.visibility</p:attrName>
                                        </p:attrNameLst>
                                      </p:cBhvr>
                                      <p:to>
                                        <p:strVal val="visible"/>
                                      </p:to>
                                    </p:set>
                                    <p:animEffect filter="fade" transition="in">
                                      <p:cBhvr>
                                        <p:cTn dur="1000"/>
                                        <p:tgtEl>
                                          <p:spTgt spid="32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5">
                                            <p:txEl>
                                              <p:pRg end="2" st="2"/>
                                            </p:txEl>
                                          </p:spTgt>
                                        </p:tgtEl>
                                        <p:attrNameLst>
                                          <p:attrName>style.visibility</p:attrName>
                                        </p:attrNameLst>
                                      </p:cBhvr>
                                      <p:to>
                                        <p:strVal val="visible"/>
                                      </p:to>
                                    </p:set>
                                    <p:animEffect filter="fade" transition="in">
                                      <p:cBhvr>
                                        <p:cTn dur="1000"/>
                                        <p:tgtEl>
                                          <p:spTgt spid="325">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9" name="Shape 329"/>
        <p:cNvGrpSpPr/>
        <p:nvPr/>
      </p:nvGrpSpPr>
      <p:grpSpPr>
        <a:xfrm>
          <a:off x="0" y="0"/>
          <a:ext cx="0" cy="0"/>
          <a:chOff x="0" y="0"/>
          <a:chExt cx="0" cy="0"/>
        </a:xfrm>
      </p:grpSpPr>
      <p:pic>
        <p:nvPicPr>
          <p:cNvPr id="330" name="Google Shape;330;p56"/>
          <p:cNvPicPr preferRelativeResize="0"/>
          <p:nvPr/>
        </p:nvPicPr>
        <p:blipFill>
          <a:blip r:embed="rId3">
            <a:alphaModFix/>
          </a:blip>
          <a:stretch>
            <a:fillRect/>
          </a:stretch>
        </p:blipFill>
        <p:spPr>
          <a:xfrm>
            <a:off x="248400" y="271900"/>
            <a:ext cx="8439476" cy="448920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4" name="Shape 334"/>
        <p:cNvGrpSpPr/>
        <p:nvPr/>
      </p:nvGrpSpPr>
      <p:grpSpPr>
        <a:xfrm>
          <a:off x="0" y="0"/>
          <a:ext cx="0" cy="0"/>
          <a:chOff x="0" y="0"/>
          <a:chExt cx="0" cy="0"/>
        </a:xfrm>
      </p:grpSpPr>
      <p:sp>
        <p:nvSpPr>
          <p:cNvPr id="335" name="Google Shape;335;p5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Node.js/Express</a:t>
            </a:r>
            <a:r>
              <a:rPr lang="en"/>
              <a:t> - Map</a:t>
            </a:r>
            <a:endParaRPr/>
          </a:p>
          <a:p>
            <a:pPr indent="0" lvl="0" marL="0" rtl="0" algn="l">
              <a:spcBef>
                <a:spcPts val="0"/>
              </a:spcBef>
              <a:spcAft>
                <a:spcPts val="0"/>
              </a:spcAft>
              <a:buNone/>
            </a:pPr>
            <a:r>
              <a:t/>
            </a:r>
            <a:endParaRPr/>
          </a:p>
        </p:txBody>
      </p:sp>
      <p:sp>
        <p:nvSpPr>
          <p:cNvPr id="336" name="Google Shape;336;p5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87350" lvl="0" marL="457200" rtl="0" algn="l">
              <a:spcBef>
                <a:spcPts val="0"/>
              </a:spcBef>
              <a:spcAft>
                <a:spcPts val="0"/>
              </a:spcAft>
              <a:buSzPts val="2500"/>
              <a:buChar char="●"/>
            </a:pPr>
            <a:r>
              <a:rPr lang="en" sz="2500"/>
              <a:t>My formula has been super basic, searching for:</a:t>
            </a:r>
            <a:endParaRPr sz="2500"/>
          </a:p>
          <a:p>
            <a:pPr indent="-361950" lvl="1" marL="914400" rtl="0" algn="l">
              <a:spcBef>
                <a:spcPts val="0"/>
              </a:spcBef>
              <a:spcAft>
                <a:spcPts val="0"/>
              </a:spcAft>
              <a:buSzPts val="2100"/>
              <a:buChar char="○"/>
            </a:pPr>
            <a:r>
              <a:rPr lang="en" sz="2100"/>
              <a:t>app.get</a:t>
            </a:r>
            <a:endParaRPr sz="2100"/>
          </a:p>
          <a:p>
            <a:pPr indent="-361950" lvl="1" marL="914400" rtl="0" algn="l">
              <a:spcBef>
                <a:spcPts val="0"/>
              </a:spcBef>
              <a:spcAft>
                <a:spcPts val="0"/>
              </a:spcAft>
              <a:buSzPts val="2100"/>
              <a:buChar char="○"/>
            </a:pPr>
            <a:r>
              <a:rPr lang="en" sz="2100"/>
              <a:t>app.post</a:t>
            </a:r>
            <a:endParaRPr sz="2100"/>
          </a:p>
          <a:p>
            <a:pPr indent="-361950" lvl="1" marL="914400" rtl="0" algn="l">
              <a:spcBef>
                <a:spcPts val="0"/>
              </a:spcBef>
              <a:spcAft>
                <a:spcPts val="0"/>
              </a:spcAft>
              <a:buSzPts val="2100"/>
              <a:buChar char="○"/>
            </a:pPr>
            <a:r>
              <a:rPr lang="en" sz="2100"/>
              <a:t>app.delete</a:t>
            </a:r>
            <a:endParaRPr sz="2100"/>
          </a:p>
          <a:p>
            <a:pPr indent="-387350" lvl="0" marL="457200" rtl="0" algn="l">
              <a:spcBef>
                <a:spcPts val="0"/>
              </a:spcBef>
              <a:spcAft>
                <a:spcPts val="0"/>
              </a:spcAft>
              <a:buSzPts val="2500"/>
              <a:buChar char="●"/>
            </a:pPr>
            <a:r>
              <a:rPr lang="en" sz="2500"/>
              <a:t>I always like to also annotate which of these is actually using middleware</a:t>
            </a:r>
            <a:endParaRPr sz="2500"/>
          </a:p>
          <a:p>
            <a:pPr indent="-387350" lvl="0" marL="457200" rtl="0" algn="l">
              <a:spcBef>
                <a:spcPts val="0"/>
              </a:spcBef>
              <a:spcAft>
                <a:spcPts val="0"/>
              </a:spcAft>
              <a:buSzPts val="2500"/>
              <a:buChar char="●"/>
            </a:pPr>
            <a:r>
              <a:rPr lang="en" sz="2500"/>
              <a:t>We’ll create a checklist from this for tracing</a:t>
            </a:r>
            <a:endParaRPr sz="2500"/>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0" name="Shape 340"/>
        <p:cNvGrpSpPr/>
        <p:nvPr/>
      </p:nvGrpSpPr>
      <p:grpSpPr>
        <a:xfrm>
          <a:off x="0" y="0"/>
          <a:ext cx="0" cy="0"/>
          <a:chOff x="0" y="0"/>
          <a:chExt cx="0" cy="0"/>
        </a:xfrm>
      </p:grpSpPr>
      <p:sp>
        <p:nvSpPr>
          <p:cNvPr id="341" name="Google Shape;341;p5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Node.js/Express - Map</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342" name="Google Shape;342;p5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Here is an example from Nodegoat, I downloaded it, and searched for app.get</a:t>
            </a:r>
            <a:endParaRPr/>
          </a:p>
        </p:txBody>
      </p:sp>
      <p:pic>
        <p:nvPicPr>
          <p:cNvPr id="343" name="Google Shape;343;p58"/>
          <p:cNvPicPr preferRelativeResize="0"/>
          <p:nvPr/>
        </p:nvPicPr>
        <p:blipFill>
          <a:blip r:embed="rId3">
            <a:alphaModFix/>
          </a:blip>
          <a:stretch>
            <a:fillRect/>
          </a:stretch>
        </p:blipFill>
        <p:spPr>
          <a:xfrm>
            <a:off x="2076175" y="1693250"/>
            <a:ext cx="5152924" cy="3184201"/>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7" name="Shape 347"/>
        <p:cNvGrpSpPr/>
        <p:nvPr/>
      </p:nvGrpSpPr>
      <p:grpSpPr>
        <a:xfrm>
          <a:off x="0" y="0"/>
          <a:ext cx="0" cy="0"/>
          <a:chOff x="0" y="0"/>
          <a:chExt cx="0" cy="0"/>
        </a:xfrm>
      </p:grpSpPr>
      <p:sp>
        <p:nvSpPr>
          <p:cNvPr id="348" name="Google Shape;348;p5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Node.js/Express - Map</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349" name="Google Shape;349;p5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600"/>
              <a:t>Take a close looksie</a:t>
            </a:r>
            <a:endParaRPr sz="2600"/>
          </a:p>
        </p:txBody>
      </p:sp>
      <p:pic>
        <p:nvPicPr>
          <p:cNvPr id="350" name="Google Shape;350;p59"/>
          <p:cNvPicPr preferRelativeResize="0"/>
          <p:nvPr/>
        </p:nvPicPr>
        <p:blipFill>
          <a:blip r:embed="rId3">
            <a:alphaModFix/>
          </a:blip>
          <a:stretch>
            <a:fillRect/>
          </a:stretch>
        </p:blipFill>
        <p:spPr>
          <a:xfrm>
            <a:off x="567925" y="2397354"/>
            <a:ext cx="8008150" cy="348775"/>
          </a:xfrm>
          <a:prstGeom prst="rect">
            <a:avLst/>
          </a:prstGeom>
          <a:noFill/>
          <a:ln>
            <a:noFill/>
          </a:ln>
        </p:spPr>
      </p:pic>
      <p:sp>
        <p:nvSpPr>
          <p:cNvPr id="351" name="Google Shape;351;p59"/>
          <p:cNvSpPr/>
          <p:nvPr/>
        </p:nvSpPr>
        <p:spPr>
          <a:xfrm>
            <a:off x="1429325" y="2389175"/>
            <a:ext cx="845100" cy="4383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59"/>
          <p:cNvSpPr/>
          <p:nvPr/>
        </p:nvSpPr>
        <p:spPr>
          <a:xfrm>
            <a:off x="2347450" y="2389175"/>
            <a:ext cx="1251900" cy="4383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59"/>
          <p:cNvSpPr/>
          <p:nvPr/>
        </p:nvSpPr>
        <p:spPr>
          <a:xfrm>
            <a:off x="3672375" y="2389175"/>
            <a:ext cx="1189500" cy="4383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59"/>
          <p:cNvSpPr/>
          <p:nvPr/>
        </p:nvSpPr>
        <p:spPr>
          <a:xfrm>
            <a:off x="4861875" y="2389175"/>
            <a:ext cx="3640800" cy="4383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1"/>
                                        </p:tgtEl>
                                        <p:attrNameLst>
                                          <p:attrName>style.visibility</p:attrName>
                                        </p:attrNameLst>
                                      </p:cBhvr>
                                      <p:to>
                                        <p:strVal val="visible"/>
                                      </p:to>
                                    </p:set>
                                    <p:animEffect filter="fade" transition="in">
                                      <p:cBhvr>
                                        <p:cTn dur="1000"/>
                                        <p:tgtEl>
                                          <p:spTgt spid="35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000"/>
                                          </p:stCondLst>
                                        </p:cTn>
                                        <p:tgtEl>
                                          <p:spTgt spid="351"/>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2"/>
                                        </p:tgtEl>
                                        <p:attrNameLst>
                                          <p:attrName>style.visibility</p:attrName>
                                        </p:attrNameLst>
                                      </p:cBhvr>
                                      <p:to>
                                        <p:strVal val="visible"/>
                                      </p:to>
                                    </p:set>
                                    <p:animEffect filter="fade" transition="in">
                                      <p:cBhvr>
                                        <p:cTn dur="1000"/>
                                        <p:tgtEl>
                                          <p:spTgt spid="35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000"/>
                                          </p:stCondLst>
                                        </p:cTn>
                                        <p:tgtEl>
                                          <p:spTgt spid="352"/>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3"/>
                                        </p:tgtEl>
                                        <p:attrNameLst>
                                          <p:attrName>style.visibility</p:attrName>
                                        </p:attrNameLst>
                                      </p:cBhvr>
                                      <p:to>
                                        <p:strVal val="visible"/>
                                      </p:to>
                                    </p:set>
                                    <p:animEffect filter="fade" transition="in">
                                      <p:cBhvr>
                                        <p:cTn dur="1000"/>
                                        <p:tgtEl>
                                          <p:spTgt spid="35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000"/>
                                          </p:stCondLst>
                                        </p:cTn>
                                        <p:tgtEl>
                                          <p:spTgt spid="353"/>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4"/>
                                        </p:tgtEl>
                                        <p:attrNameLst>
                                          <p:attrName>style.visibility</p:attrName>
                                        </p:attrNameLst>
                                      </p:cBhvr>
                                      <p:to>
                                        <p:strVal val="visible"/>
                                      </p:to>
                                    </p:set>
                                    <p:animEffect filter="fade" transition="in">
                                      <p:cBhvr>
                                        <p:cTn dur="1000"/>
                                        <p:tgtEl>
                                          <p:spTgt spid="35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000"/>
                                          </p:stCondLst>
                                        </p:cTn>
                                        <p:tgtEl>
                                          <p:spTgt spid="354"/>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8" name="Shape 358"/>
        <p:cNvGrpSpPr/>
        <p:nvPr/>
      </p:nvGrpSpPr>
      <p:grpSpPr>
        <a:xfrm>
          <a:off x="0" y="0"/>
          <a:ext cx="0" cy="0"/>
          <a:chOff x="0" y="0"/>
          <a:chExt cx="0" cy="0"/>
        </a:xfrm>
      </p:grpSpPr>
      <p:pic>
        <p:nvPicPr>
          <p:cNvPr id="359" name="Google Shape;359;p60"/>
          <p:cNvPicPr preferRelativeResize="0"/>
          <p:nvPr/>
        </p:nvPicPr>
        <p:blipFill>
          <a:blip r:embed="rId3">
            <a:alphaModFix/>
          </a:blip>
          <a:stretch>
            <a:fillRect/>
          </a:stretch>
        </p:blipFill>
        <p:spPr>
          <a:xfrm>
            <a:off x="152400" y="152400"/>
            <a:ext cx="8439912" cy="448056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3" name="Shape 363"/>
        <p:cNvGrpSpPr/>
        <p:nvPr/>
      </p:nvGrpSpPr>
      <p:grpSpPr>
        <a:xfrm>
          <a:off x="0" y="0"/>
          <a:ext cx="0" cy="0"/>
          <a:chOff x="0" y="0"/>
          <a:chExt cx="0" cy="0"/>
        </a:xfrm>
      </p:grpSpPr>
      <p:sp>
        <p:nvSpPr>
          <p:cNvPr id="364" name="Google Shape;364;p6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Django - Map</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365" name="Google Shape;365;p61"/>
          <p:cNvPicPr preferRelativeResize="0"/>
          <p:nvPr/>
        </p:nvPicPr>
        <p:blipFill>
          <a:blip r:embed="rId3">
            <a:alphaModFix/>
          </a:blip>
          <a:stretch>
            <a:fillRect/>
          </a:stretch>
        </p:blipFill>
        <p:spPr>
          <a:xfrm>
            <a:off x="152400" y="1170125"/>
            <a:ext cx="8839201" cy="3344152"/>
          </a:xfrm>
          <a:prstGeom prst="rect">
            <a:avLst/>
          </a:prstGeom>
          <a:noFill/>
          <a:ln>
            <a:noFill/>
          </a:ln>
        </p:spPr>
      </p:pic>
      <p:sp>
        <p:nvSpPr>
          <p:cNvPr id="366" name="Google Shape;366;p61"/>
          <p:cNvSpPr/>
          <p:nvPr/>
        </p:nvSpPr>
        <p:spPr>
          <a:xfrm>
            <a:off x="876375" y="3776775"/>
            <a:ext cx="8096100" cy="2607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 name="Shape 84"/>
        <p:cNvGrpSpPr/>
        <p:nvPr/>
      </p:nvGrpSpPr>
      <p:grpSpPr>
        <a:xfrm>
          <a:off x="0" y="0"/>
          <a:ext cx="0" cy="0"/>
          <a:chOff x="0" y="0"/>
          <a:chExt cx="0" cy="0"/>
        </a:xfrm>
      </p:grpSpPr>
      <p:sp>
        <p:nvSpPr>
          <p:cNvPr id="85" name="Google Shape;85;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Overview</a:t>
            </a:r>
            <a:endParaRPr/>
          </a:p>
        </p:txBody>
      </p:sp>
      <p:sp>
        <p:nvSpPr>
          <p:cNvPr id="86" name="Google Shape;86;p17"/>
          <p:cNvSpPr txBox="1"/>
          <p:nvPr>
            <p:ph idx="1" type="body"/>
          </p:nvPr>
        </p:nvSpPr>
        <p:spPr>
          <a:xfrm>
            <a:off x="335400" y="1017725"/>
            <a:ext cx="8473200" cy="1579500"/>
          </a:xfrm>
          <a:prstGeom prst="rect">
            <a:avLst/>
          </a:prstGeom>
        </p:spPr>
        <p:txBody>
          <a:bodyPr anchorCtr="0" anchor="t" bIns="91425" lIns="91425" spcFirstLastPara="1" rIns="91425" wrap="square" tIns="91425">
            <a:noAutofit/>
          </a:bodyPr>
          <a:lstStyle/>
          <a:p>
            <a:pPr indent="-393700" lvl="0" marL="457200" rtl="0" algn="l">
              <a:spcBef>
                <a:spcPts val="0"/>
              </a:spcBef>
              <a:spcAft>
                <a:spcPts val="0"/>
              </a:spcAft>
              <a:buSzPts val="2600"/>
              <a:buChar char="●"/>
            </a:pPr>
            <a:r>
              <a:rPr lang="en" sz="2600"/>
              <a:t>Repeat after me:</a:t>
            </a:r>
            <a:endParaRPr sz="2600"/>
          </a:p>
          <a:p>
            <a:pPr indent="-368300" lvl="1" marL="914400" rtl="0" algn="l">
              <a:spcBef>
                <a:spcPts val="0"/>
              </a:spcBef>
              <a:spcAft>
                <a:spcPts val="0"/>
              </a:spcAft>
              <a:buSzPts val="2200"/>
              <a:buChar char="○"/>
            </a:pPr>
            <a:r>
              <a:rPr lang="en" sz="2200"/>
              <a:t>Reviewing code is excellent!</a:t>
            </a:r>
            <a:endParaRPr sz="2200"/>
          </a:p>
          <a:p>
            <a:pPr indent="-368300" lvl="1" marL="914400" rtl="0" algn="l">
              <a:spcBef>
                <a:spcPts val="0"/>
              </a:spcBef>
              <a:spcAft>
                <a:spcPts val="0"/>
              </a:spcAft>
              <a:buSzPts val="2200"/>
              <a:buChar char="○"/>
            </a:pPr>
            <a:r>
              <a:rPr lang="en" sz="2200"/>
              <a:t>Finding vulnerabilities is excellent!</a:t>
            </a:r>
            <a:endParaRPr sz="2200"/>
          </a:p>
        </p:txBody>
      </p:sp>
      <p:pic>
        <p:nvPicPr>
          <p:cNvPr id="87" name="Google Shape;87;p17"/>
          <p:cNvPicPr preferRelativeResize="0"/>
          <p:nvPr/>
        </p:nvPicPr>
        <p:blipFill>
          <a:blip r:embed="rId3">
            <a:alphaModFix/>
          </a:blip>
          <a:stretch>
            <a:fillRect/>
          </a:stretch>
        </p:blipFill>
        <p:spPr>
          <a:xfrm>
            <a:off x="507364" y="2399550"/>
            <a:ext cx="8129277" cy="2510575"/>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0" name="Shape 370"/>
        <p:cNvGrpSpPr/>
        <p:nvPr/>
      </p:nvGrpSpPr>
      <p:grpSpPr>
        <a:xfrm>
          <a:off x="0" y="0"/>
          <a:ext cx="0" cy="0"/>
          <a:chOff x="0" y="0"/>
          <a:chExt cx="0" cy="0"/>
        </a:xfrm>
      </p:grpSpPr>
      <p:sp>
        <p:nvSpPr>
          <p:cNvPr id="371" name="Google Shape;371;p6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Django</a:t>
            </a:r>
            <a:r>
              <a:rPr lang="en"/>
              <a:t> - Map</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372" name="Google Shape;372;p62"/>
          <p:cNvPicPr preferRelativeResize="0"/>
          <p:nvPr/>
        </p:nvPicPr>
        <p:blipFill>
          <a:blip r:embed="rId3">
            <a:alphaModFix/>
          </a:blip>
          <a:stretch>
            <a:fillRect/>
          </a:stretch>
        </p:blipFill>
        <p:spPr>
          <a:xfrm>
            <a:off x="1526401" y="1195875"/>
            <a:ext cx="5766302" cy="3664949"/>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6" name="Shape 376"/>
        <p:cNvGrpSpPr/>
        <p:nvPr/>
      </p:nvGrpSpPr>
      <p:grpSpPr>
        <a:xfrm>
          <a:off x="0" y="0"/>
          <a:ext cx="0" cy="0"/>
          <a:chOff x="0" y="0"/>
          <a:chExt cx="0" cy="0"/>
        </a:xfrm>
      </p:grpSpPr>
      <p:sp>
        <p:nvSpPr>
          <p:cNvPr id="377" name="Google Shape;377;p6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Django - Map</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378" name="Google Shape;378;p63"/>
          <p:cNvPicPr preferRelativeResize="0"/>
          <p:nvPr/>
        </p:nvPicPr>
        <p:blipFill>
          <a:blip r:embed="rId3">
            <a:alphaModFix/>
          </a:blip>
          <a:stretch>
            <a:fillRect/>
          </a:stretch>
        </p:blipFill>
        <p:spPr>
          <a:xfrm>
            <a:off x="152400" y="1785013"/>
            <a:ext cx="8839201" cy="1573470"/>
          </a:xfrm>
          <a:prstGeom prst="rect">
            <a:avLst/>
          </a:prstGeom>
          <a:noFill/>
          <a:ln>
            <a:noFill/>
          </a:ln>
        </p:spPr>
      </p:pic>
      <p:sp>
        <p:nvSpPr>
          <p:cNvPr id="379" name="Google Shape;379;p63"/>
          <p:cNvSpPr/>
          <p:nvPr/>
        </p:nvSpPr>
        <p:spPr>
          <a:xfrm>
            <a:off x="1554525" y="2326575"/>
            <a:ext cx="3161100" cy="3963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63"/>
          <p:cNvSpPr/>
          <p:nvPr/>
        </p:nvSpPr>
        <p:spPr>
          <a:xfrm>
            <a:off x="1554525" y="2771125"/>
            <a:ext cx="3213300" cy="3963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63"/>
          <p:cNvSpPr/>
          <p:nvPr/>
        </p:nvSpPr>
        <p:spPr>
          <a:xfrm>
            <a:off x="4999675" y="2722875"/>
            <a:ext cx="3388500" cy="3963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9"/>
                                        </p:tgtEl>
                                        <p:attrNameLst>
                                          <p:attrName>style.visibility</p:attrName>
                                        </p:attrNameLst>
                                      </p:cBhvr>
                                      <p:to>
                                        <p:strVal val="visible"/>
                                      </p:to>
                                    </p:set>
                                    <p:animEffect filter="fade" transition="in">
                                      <p:cBhvr>
                                        <p:cTn dur="1000"/>
                                        <p:tgtEl>
                                          <p:spTgt spid="37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000"/>
                                          </p:stCondLst>
                                        </p:cTn>
                                        <p:tgtEl>
                                          <p:spTgt spid="379"/>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0"/>
                                        </p:tgtEl>
                                        <p:attrNameLst>
                                          <p:attrName>style.visibility</p:attrName>
                                        </p:attrNameLst>
                                      </p:cBhvr>
                                      <p:to>
                                        <p:strVal val="visible"/>
                                      </p:to>
                                    </p:set>
                                    <p:animEffect filter="fade" transition="in">
                                      <p:cBhvr>
                                        <p:cTn dur="1000"/>
                                        <p:tgtEl>
                                          <p:spTgt spid="38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000"/>
                                          </p:stCondLst>
                                        </p:cTn>
                                        <p:tgtEl>
                                          <p:spTgt spid="380"/>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1"/>
                                        </p:tgtEl>
                                        <p:attrNameLst>
                                          <p:attrName>style.visibility</p:attrName>
                                        </p:attrNameLst>
                                      </p:cBhvr>
                                      <p:to>
                                        <p:strVal val="visible"/>
                                      </p:to>
                                    </p:set>
                                    <p:animEffect filter="fade" transition="in">
                                      <p:cBhvr>
                                        <p:cTn dur="1000"/>
                                        <p:tgtEl>
                                          <p:spTgt spid="38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000"/>
                                          </p:stCondLst>
                                        </p:cTn>
                                        <p:tgtEl>
                                          <p:spTgt spid="381"/>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5" name="Shape 385"/>
        <p:cNvGrpSpPr/>
        <p:nvPr/>
      </p:nvGrpSpPr>
      <p:grpSpPr>
        <a:xfrm>
          <a:off x="0" y="0"/>
          <a:ext cx="0" cy="0"/>
          <a:chOff x="0" y="0"/>
          <a:chExt cx="0" cy="0"/>
        </a:xfrm>
      </p:grpSpPr>
      <p:sp>
        <p:nvSpPr>
          <p:cNvPr id="386" name="Google Shape;386;p6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Django - Map</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387" name="Google Shape;387;p64"/>
          <p:cNvPicPr preferRelativeResize="0"/>
          <p:nvPr/>
        </p:nvPicPr>
        <p:blipFill>
          <a:blip r:embed="rId3">
            <a:alphaModFix/>
          </a:blip>
          <a:stretch>
            <a:fillRect/>
          </a:stretch>
        </p:blipFill>
        <p:spPr>
          <a:xfrm>
            <a:off x="1272363" y="1092925"/>
            <a:ext cx="6599287" cy="3820975"/>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1" name="Shape 391"/>
        <p:cNvGrpSpPr/>
        <p:nvPr/>
      </p:nvGrpSpPr>
      <p:grpSpPr>
        <a:xfrm>
          <a:off x="0" y="0"/>
          <a:ext cx="0" cy="0"/>
          <a:chOff x="0" y="0"/>
          <a:chExt cx="0" cy="0"/>
        </a:xfrm>
      </p:grpSpPr>
      <p:pic>
        <p:nvPicPr>
          <p:cNvPr id="392" name="Google Shape;392;p65"/>
          <p:cNvPicPr preferRelativeResize="0"/>
          <p:nvPr/>
        </p:nvPicPr>
        <p:blipFill>
          <a:blip r:embed="rId3">
            <a:alphaModFix/>
          </a:blip>
          <a:stretch>
            <a:fillRect/>
          </a:stretch>
        </p:blipFill>
        <p:spPr>
          <a:xfrm>
            <a:off x="70574" y="69500"/>
            <a:ext cx="8903951" cy="4736251"/>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6" name="Shape 396"/>
        <p:cNvGrpSpPr/>
        <p:nvPr/>
      </p:nvGrpSpPr>
      <p:grpSpPr>
        <a:xfrm>
          <a:off x="0" y="0"/>
          <a:ext cx="0" cy="0"/>
          <a:chOff x="0" y="0"/>
          <a:chExt cx="0" cy="0"/>
        </a:xfrm>
      </p:grpSpPr>
      <p:sp>
        <p:nvSpPr>
          <p:cNvPr id="397" name="Google Shape;397;p6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.NET Core - Map</a:t>
            </a:r>
            <a:endParaRPr/>
          </a:p>
          <a:p>
            <a:pPr indent="0" lvl="0" marL="0" rtl="0" algn="l">
              <a:spcBef>
                <a:spcPts val="0"/>
              </a:spcBef>
              <a:spcAft>
                <a:spcPts val="0"/>
              </a:spcAft>
              <a:buNone/>
            </a:pPr>
            <a:r>
              <a:t/>
            </a:r>
            <a:endParaRPr/>
          </a:p>
        </p:txBody>
      </p:sp>
      <p:pic>
        <p:nvPicPr>
          <p:cNvPr id="398" name="Google Shape;398;p66"/>
          <p:cNvPicPr preferRelativeResize="0"/>
          <p:nvPr/>
        </p:nvPicPr>
        <p:blipFill>
          <a:blip r:embed="rId3">
            <a:alphaModFix/>
          </a:blip>
          <a:stretch>
            <a:fillRect/>
          </a:stretch>
        </p:blipFill>
        <p:spPr>
          <a:xfrm>
            <a:off x="999552" y="1152475"/>
            <a:ext cx="7144899" cy="3634150"/>
          </a:xfrm>
          <a:prstGeom prst="rect">
            <a:avLst/>
          </a:prstGeom>
          <a:noFill/>
          <a:ln>
            <a:noFill/>
          </a:ln>
        </p:spPr>
      </p:pic>
      <p:sp>
        <p:nvSpPr>
          <p:cNvPr id="399" name="Google Shape;399;p66"/>
          <p:cNvSpPr/>
          <p:nvPr/>
        </p:nvSpPr>
        <p:spPr>
          <a:xfrm>
            <a:off x="1563375" y="1956000"/>
            <a:ext cx="3527400" cy="2424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66"/>
          <p:cNvSpPr/>
          <p:nvPr/>
        </p:nvSpPr>
        <p:spPr>
          <a:xfrm>
            <a:off x="1891025" y="3760275"/>
            <a:ext cx="1086000" cy="2604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4" name="Shape 404"/>
        <p:cNvGrpSpPr/>
        <p:nvPr/>
      </p:nvGrpSpPr>
      <p:grpSpPr>
        <a:xfrm>
          <a:off x="0" y="0"/>
          <a:ext cx="0" cy="0"/>
          <a:chOff x="0" y="0"/>
          <a:chExt cx="0" cy="0"/>
        </a:xfrm>
      </p:grpSpPr>
      <p:pic>
        <p:nvPicPr>
          <p:cNvPr id="405" name="Google Shape;405;p67"/>
          <p:cNvPicPr preferRelativeResize="0"/>
          <p:nvPr/>
        </p:nvPicPr>
        <p:blipFill>
          <a:blip r:embed="rId3">
            <a:alphaModFix/>
          </a:blip>
          <a:stretch>
            <a:fillRect/>
          </a:stretch>
        </p:blipFill>
        <p:spPr>
          <a:xfrm>
            <a:off x="311700" y="1152475"/>
            <a:ext cx="8445450" cy="3349550"/>
          </a:xfrm>
          <a:prstGeom prst="rect">
            <a:avLst/>
          </a:prstGeom>
          <a:noFill/>
          <a:ln>
            <a:noFill/>
          </a:ln>
        </p:spPr>
      </p:pic>
      <p:sp>
        <p:nvSpPr>
          <p:cNvPr id="406" name="Google Shape;406;p6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.NET Core - Map</a:t>
            </a:r>
            <a:endParaRPr/>
          </a:p>
          <a:p>
            <a:pPr indent="0" lvl="0" marL="0" rtl="0" algn="l">
              <a:spcBef>
                <a:spcPts val="0"/>
              </a:spcBef>
              <a:spcAft>
                <a:spcPts val="0"/>
              </a:spcAft>
              <a:buNone/>
            </a:pPr>
            <a:r>
              <a:t/>
            </a:r>
            <a:endParaRPr/>
          </a:p>
        </p:txBody>
      </p:sp>
      <p:sp>
        <p:nvSpPr>
          <p:cNvPr id="407" name="Google Shape;407;p67"/>
          <p:cNvSpPr/>
          <p:nvPr/>
        </p:nvSpPr>
        <p:spPr>
          <a:xfrm>
            <a:off x="863575" y="1501125"/>
            <a:ext cx="2180400" cy="7617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67"/>
          <p:cNvSpPr/>
          <p:nvPr/>
        </p:nvSpPr>
        <p:spPr>
          <a:xfrm>
            <a:off x="863575" y="3766025"/>
            <a:ext cx="5481300" cy="5727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2" name="Shape 412"/>
        <p:cNvGrpSpPr/>
        <p:nvPr/>
      </p:nvGrpSpPr>
      <p:grpSpPr>
        <a:xfrm>
          <a:off x="0" y="0"/>
          <a:ext cx="0" cy="0"/>
          <a:chOff x="0" y="0"/>
          <a:chExt cx="0" cy="0"/>
        </a:xfrm>
      </p:grpSpPr>
      <p:pic>
        <p:nvPicPr>
          <p:cNvPr id="413" name="Google Shape;413;p68"/>
          <p:cNvPicPr preferRelativeResize="0"/>
          <p:nvPr/>
        </p:nvPicPr>
        <p:blipFill>
          <a:blip r:embed="rId3">
            <a:alphaModFix/>
          </a:blip>
          <a:stretch>
            <a:fillRect/>
          </a:stretch>
        </p:blipFill>
        <p:spPr>
          <a:xfrm>
            <a:off x="50225" y="139778"/>
            <a:ext cx="9144002" cy="4863945"/>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7" name="Shape 417"/>
        <p:cNvGrpSpPr/>
        <p:nvPr/>
      </p:nvGrpSpPr>
      <p:grpSpPr>
        <a:xfrm>
          <a:off x="0" y="0"/>
          <a:ext cx="0" cy="0"/>
          <a:chOff x="0" y="0"/>
          <a:chExt cx="0" cy="0"/>
        </a:xfrm>
      </p:grpSpPr>
      <p:sp>
        <p:nvSpPr>
          <p:cNvPr id="418" name="Google Shape;418;p69"/>
          <p:cNvSpPr txBox="1"/>
          <p:nvPr>
            <p:ph type="title"/>
          </p:nvPr>
        </p:nvSpPr>
        <p:spPr>
          <a:xfrm>
            <a:off x="265500" y="1205825"/>
            <a:ext cx="4045200" cy="1509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Mapping</a:t>
            </a:r>
            <a:endParaRPr/>
          </a:p>
        </p:txBody>
      </p:sp>
      <p:sp>
        <p:nvSpPr>
          <p:cNvPr id="419" name="Google Shape;419;p69"/>
          <p:cNvSpPr txBox="1"/>
          <p:nvPr>
            <p:ph idx="1" type="subTitle"/>
          </p:nvPr>
        </p:nvSpPr>
        <p:spPr>
          <a:xfrm>
            <a:off x="265500" y="2769001"/>
            <a:ext cx="4045200" cy="1345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Exercise Rufus</a:t>
            </a:r>
            <a:endParaRPr/>
          </a:p>
          <a:p>
            <a:pPr indent="0" lvl="0" marL="0" rtl="0" algn="ctr">
              <a:spcBef>
                <a:spcPts val="0"/>
              </a:spcBef>
              <a:spcAft>
                <a:spcPts val="0"/>
              </a:spcAft>
              <a:buNone/>
            </a:pPr>
            <a:r>
              <a:t/>
            </a:r>
            <a:endParaRPr/>
          </a:p>
          <a:p>
            <a:pPr indent="0" lvl="0" marL="0" rtl="0" algn="ctr">
              <a:spcBef>
                <a:spcPts val="0"/>
              </a:spcBef>
              <a:spcAft>
                <a:spcPts val="0"/>
              </a:spcAft>
              <a:buNone/>
            </a:pPr>
            <a:r>
              <a:rPr lang="en"/>
              <a:t>What are the endpoints for the provided application? </a:t>
            </a:r>
            <a:endParaRPr/>
          </a:p>
          <a:p>
            <a:pPr indent="0" lvl="0" marL="0" rtl="0" algn="ctr">
              <a:spcBef>
                <a:spcPts val="0"/>
              </a:spcBef>
              <a:spcAft>
                <a:spcPts val="0"/>
              </a:spcAft>
              <a:buNone/>
            </a:pPr>
            <a:r>
              <a:rPr lang="en"/>
              <a:t>Is that all of them?</a:t>
            </a:r>
            <a:endParaRPr/>
          </a:p>
          <a:p>
            <a:pPr indent="0" lvl="0" marL="0" rtl="0" algn="ctr">
              <a:spcBef>
                <a:spcPts val="0"/>
              </a:spcBef>
              <a:spcAft>
                <a:spcPts val="0"/>
              </a:spcAft>
              <a:buNone/>
            </a:pPr>
            <a:r>
              <a:rPr lang="en"/>
              <a:t>Is there anything of note (security-wise)?</a:t>
            </a:r>
            <a:endParaRPr/>
          </a:p>
        </p:txBody>
      </p:sp>
      <p:pic>
        <p:nvPicPr>
          <p:cNvPr id="420" name="Google Shape;420;p69"/>
          <p:cNvPicPr preferRelativeResize="0"/>
          <p:nvPr/>
        </p:nvPicPr>
        <p:blipFill>
          <a:blip r:embed="rId3">
            <a:alphaModFix/>
          </a:blip>
          <a:stretch>
            <a:fillRect/>
          </a:stretch>
        </p:blipFill>
        <p:spPr>
          <a:xfrm>
            <a:off x="5195875" y="728650"/>
            <a:ext cx="3324225" cy="3686175"/>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4" name="Shape 424"/>
        <p:cNvGrpSpPr/>
        <p:nvPr/>
      </p:nvGrpSpPr>
      <p:grpSpPr>
        <a:xfrm>
          <a:off x="0" y="0"/>
          <a:ext cx="0" cy="0"/>
          <a:chOff x="0" y="0"/>
          <a:chExt cx="0" cy="0"/>
        </a:xfrm>
      </p:grpSpPr>
      <p:sp>
        <p:nvSpPr>
          <p:cNvPr id="425" name="Google Shape;425;p7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Rufus</a:t>
            </a:r>
            <a:r>
              <a:rPr lang="en"/>
              <a:t> Exercise - Post-Mortem</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426" name="Google Shape;426;p70"/>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SzPts val="1700"/>
              <a:buChar char="●"/>
            </a:pPr>
            <a:r>
              <a:rPr lang="en" sz="1700"/>
              <a:t>Your notes should have</a:t>
            </a:r>
            <a:endParaRPr sz="1700"/>
          </a:p>
          <a:p>
            <a:pPr indent="-323850" lvl="1" marL="914400" rtl="0" algn="l">
              <a:spcBef>
                <a:spcPts val="0"/>
              </a:spcBef>
              <a:spcAft>
                <a:spcPts val="0"/>
              </a:spcAft>
              <a:buSzPts val="1500"/>
              <a:buChar char="○"/>
            </a:pPr>
            <a:r>
              <a:rPr lang="en" sz="1500"/>
              <a:t>A commit #</a:t>
            </a:r>
            <a:endParaRPr sz="1500"/>
          </a:p>
          <a:p>
            <a:pPr indent="-323850" lvl="1" marL="914400" rtl="0" algn="l">
              <a:spcBef>
                <a:spcPts val="0"/>
              </a:spcBef>
              <a:spcAft>
                <a:spcPts val="0"/>
              </a:spcAft>
              <a:buSzPts val="1500"/>
              <a:buChar char="○"/>
            </a:pPr>
            <a:r>
              <a:rPr lang="en" sz="1500"/>
              <a:t>The end points shown to the right</a:t>
            </a:r>
            <a:endParaRPr sz="1500"/>
          </a:p>
          <a:p>
            <a:pPr indent="-323850" lvl="1" marL="914400" rtl="0" algn="l">
              <a:spcBef>
                <a:spcPts val="0"/>
              </a:spcBef>
              <a:spcAft>
                <a:spcPts val="0"/>
              </a:spcAft>
              <a:buSzPts val="1500"/>
              <a:buChar char="○"/>
            </a:pPr>
            <a:r>
              <a:rPr lang="en" sz="1500"/>
              <a:t>Any interesting things you may have found such as</a:t>
            </a:r>
            <a:endParaRPr sz="1500"/>
          </a:p>
          <a:p>
            <a:pPr indent="-323850" lvl="2" marL="1371600" rtl="0" algn="l">
              <a:spcBef>
                <a:spcPts val="0"/>
              </a:spcBef>
              <a:spcAft>
                <a:spcPts val="0"/>
              </a:spcAft>
              <a:buSzPts val="1500"/>
              <a:buChar char="■"/>
            </a:pPr>
            <a:r>
              <a:rPr lang="en" sz="1500"/>
              <a:t>The fact the auth function doesn’t do anything</a:t>
            </a:r>
            <a:endParaRPr sz="1500"/>
          </a:p>
          <a:p>
            <a:pPr indent="-323850" lvl="2" marL="1371600" rtl="0" algn="l">
              <a:spcBef>
                <a:spcPts val="0"/>
              </a:spcBef>
              <a:spcAft>
                <a:spcPts val="0"/>
              </a:spcAft>
              <a:buSzPts val="1500"/>
              <a:buChar char="■"/>
            </a:pPr>
            <a:r>
              <a:rPr lang="en" sz="1500"/>
              <a:t>The fact we have a Debug statement in our app and its printing env variables</a:t>
            </a:r>
            <a:endParaRPr sz="1500"/>
          </a:p>
        </p:txBody>
      </p:sp>
      <p:pic>
        <p:nvPicPr>
          <p:cNvPr id="427" name="Google Shape;427;p70"/>
          <p:cNvPicPr preferRelativeResize="0"/>
          <p:nvPr/>
        </p:nvPicPr>
        <p:blipFill>
          <a:blip r:embed="rId3">
            <a:alphaModFix/>
          </a:blip>
          <a:stretch>
            <a:fillRect/>
          </a:stretch>
        </p:blipFill>
        <p:spPr>
          <a:xfrm>
            <a:off x="4832400" y="1152475"/>
            <a:ext cx="4143600" cy="1747925"/>
          </a:xfrm>
          <a:prstGeom prst="rect">
            <a:avLst/>
          </a:prstGeom>
          <a:noFill/>
          <a:ln>
            <a:noFill/>
          </a:ln>
        </p:spPr>
      </p:pic>
      <p:pic>
        <p:nvPicPr>
          <p:cNvPr id="428" name="Google Shape;428;p70"/>
          <p:cNvPicPr preferRelativeResize="0"/>
          <p:nvPr/>
        </p:nvPicPr>
        <p:blipFill>
          <a:blip r:embed="rId4">
            <a:alphaModFix/>
          </a:blip>
          <a:stretch>
            <a:fillRect/>
          </a:stretch>
        </p:blipFill>
        <p:spPr>
          <a:xfrm>
            <a:off x="4832400" y="2952575"/>
            <a:ext cx="3999900" cy="577196"/>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2" name="Shape 432"/>
        <p:cNvGrpSpPr/>
        <p:nvPr/>
      </p:nvGrpSpPr>
      <p:grpSpPr>
        <a:xfrm>
          <a:off x="0" y="0"/>
          <a:ext cx="0" cy="0"/>
          <a:chOff x="0" y="0"/>
          <a:chExt cx="0" cy="0"/>
        </a:xfrm>
      </p:grpSpPr>
      <p:sp>
        <p:nvSpPr>
          <p:cNvPr id="433" name="Google Shape;433;p71"/>
          <p:cNvSpPr txBox="1"/>
          <p:nvPr>
            <p:ph type="title"/>
          </p:nvPr>
        </p:nvSpPr>
        <p:spPr>
          <a:xfrm>
            <a:off x="490250" y="526350"/>
            <a:ext cx="57975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Authorization Functions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 name="Shape 91"/>
        <p:cNvGrpSpPr/>
        <p:nvPr/>
      </p:nvGrpSpPr>
      <p:grpSpPr>
        <a:xfrm>
          <a:off x="0" y="0"/>
          <a:ext cx="0" cy="0"/>
          <a:chOff x="0" y="0"/>
          <a:chExt cx="0" cy="0"/>
        </a:xfrm>
      </p:grpSpPr>
      <p:sp>
        <p:nvSpPr>
          <p:cNvPr id="92" name="Google Shape;92;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Philosophy</a:t>
            </a:r>
            <a:endParaRPr/>
          </a:p>
        </p:txBody>
      </p:sp>
      <p:sp>
        <p:nvSpPr>
          <p:cNvPr id="93" name="Google Shape;93;p1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 sz="2000"/>
              <a:t>Increase the likelihood of success. Not “Find every bug imaginable”</a:t>
            </a:r>
            <a:endParaRPr sz="2000"/>
          </a:p>
          <a:p>
            <a:pPr indent="-355600" lvl="0" marL="457200" rtl="0" algn="l">
              <a:spcBef>
                <a:spcPts val="0"/>
              </a:spcBef>
              <a:spcAft>
                <a:spcPts val="0"/>
              </a:spcAft>
              <a:buSzPts val="2000"/>
              <a:buChar char="●"/>
            </a:pPr>
            <a:r>
              <a:rPr lang="en" sz="2000"/>
              <a:t>Successful is defined as:</a:t>
            </a:r>
            <a:endParaRPr sz="2000"/>
          </a:p>
          <a:p>
            <a:pPr indent="-330200" lvl="1" marL="914400" rtl="0" algn="l">
              <a:spcBef>
                <a:spcPts val="0"/>
              </a:spcBef>
              <a:spcAft>
                <a:spcPts val="0"/>
              </a:spcAft>
              <a:buSzPts val="1600"/>
              <a:buChar char="○"/>
            </a:pPr>
            <a:r>
              <a:rPr lang="en" sz="1600"/>
              <a:t>Focusing on what matters by taking a risk based approach</a:t>
            </a:r>
            <a:endParaRPr sz="1600"/>
          </a:p>
          <a:p>
            <a:pPr indent="-330200" lvl="1" marL="914400" rtl="0" algn="l">
              <a:spcBef>
                <a:spcPts val="0"/>
              </a:spcBef>
              <a:spcAft>
                <a:spcPts val="0"/>
              </a:spcAft>
              <a:buSzPts val="1600"/>
              <a:buChar char="○"/>
            </a:pPr>
            <a:r>
              <a:rPr lang="en" sz="1600"/>
              <a:t>Comprehensive</a:t>
            </a:r>
            <a:endParaRPr sz="1600"/>
          </a:p>
          <a:p>
            <a:pPr indent="-330200" lvl="1" marL="914400" rtl="0" algn="l">
              <a:spcBef>
                <a:spcPts val="0"/>
              </a:spcBef>
              <a:spcAft>
                <a:spcPts val="0"/>
              </a:spcAft>
              <a:buSzPts val="1600"/>
              <a:buChar char="○"/>
            </a:pPr>
            <a:r>
              <a:rPr lang="en" sz="1600"/>
              <a:t>Timely</a:t>
            </a:r>
            <a:endParaRPr sz="1600"/>
          </a:p>
          <a:p>
            <a:pPr indent="-330200" lvl="1" marL="914400" rtl="0" algn="l">
              <a:spcBef>
                <a:spcPts val="0"/>
              </a:spcBef>
              <a:spcAft>
                <a:spcPts val="0"/>
              </a:spcAft>
              <a:buSzPts val="1600"/>
              <a:buChar char="○"/>
            </a:pPr>
            <a:r>
              <a:rPr lang="en" sz="1600"/>
              <a:t>Easily consumed, well drafted reporting</a:t>
            </a:r>
            <a:endParaRPr sz="1600"/>
          </a:p>
          <a:p>
            <a:pPr indent="-330200" lvl="1" marL="914400" rtl="0" algn="l">
              <a:spcBef>
                <a:spcPts val="0"/>
              </a:spcBef>
              <a:spcAft>
                <a:spcPts val="0"/>
              </a:spcAft>
              <a:buSzPts val="1600"/>
              <a:buChar char="○"/>
            </a:pPr>
            <a:r>
              <a:rPr lang="en" sz="1600"/>
              <a:t>Detailed notes</a:t>
            </a:r>
            <a:endParaRPr sz="1600"/>
          </a:p>
          <a:p>
            <a:pPr indent="-355600" lvl="0" marL="457200" rtl="0" algn="l">
              <a:spcBef>
                <a:spcPts val="0"/>
              </a:spcBef>
              <a:spcAft>
                <a:spcPts val="0"/>
              </a:spcAft>
              <a:buSzPts val="2000"/>
              <a:buChar char="●"/>
            </a:pPr>
            <a:r>
              <a:rPr lang="en" sz="2000"/>
              <a:t>Language Agnostic Principles </a:t>
            </a:r>
            <a:endParaRPr sz="2000"/>
          </a:p>
          <a:p>
            <a:pPr indent="-330200" lvl="1" marL="914400" rtl="0" algn="l">
              <a:spcBef>
                <a:spcPts val="0"/>
              </a:spcBef>
              <a:spcAft>
                <a:spcPts val="0"/>
              </a:spcAft>
              <a:buSzPts val="1600"/>
              <a:buChar char="○"/>
            </a:pPr>
            <a:r>
              <a:rPr lang="en" sz="1600"/>
              <a:t>Learn how to be an expert in becoming an expert</a:t>
            </a:r>
            <a:endParaRPr sz="1600"/>
          </a:p>
          <a:p>
            <a:pPr indent="-355600" lvl="0" marL="457200" rtl="0" algn="l">
              <a:spcBef>
                <a:spcPts val="0"/>
              </a:spcBef>
              <a:spcAft>
                <a:spcPts val="0"/>
              </a:spcAft>
              <a:buSzPts val="2000"/>
              <a:buChar char="●"/>
            </a:pPr>
            <a:r>
              <a:rPr lang="en" sz="2000"/>
              <a:t>We’re here to learn a repeatable systematic approach to finding bugs</a:t>
            </a:r>
            <a:endParaRPr sz="2000"/>
          </a:p>
          <a:p>
            <a:pPr indent="-330200" lvl="1" marL="914400" rtl="0" algn="l">
              <a:spcBef>
                <a:spcPts val="0"/>
              </a:spcBef>
              <a:spcAft>
                <a:spcPts val="0"/>
              </a:spcAft>
              <a:buSzPts val="1600"/>
              <a:buChar char="○"/>
            </a:pPr>
            <a:r>
              <a:rPr lang="en" sz="1600"/>
              <a:t>But with understanding that you may later choose to tweak this approach to suit you</a:t>
            </a:r>
            <a:endParaRPr sz="1600"/>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7" name="Shape 437"/>
        <p:cNvGrpSpPr/>
        <p:nvPr/>
      </p:nvGrpSpPr>
      <p:grpSpPr>
        <a:xfrm>
          <a:off x="0" y="0"/>
          <a:ext cx="0" cy="0"/>
          <a:chOff x="0" y="0"/>
          <a:chExt cx="0" cy="0"/>
        </a:xfrm>
      </p:grpSpPr>
      <p:sp>
        <p:nvSpPr>
          <p:cNvPr id="438" name="Google Shape;438;p7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Authz Functions</a:t>
            </a:r>
            <a:endParaRPr/>
          </a:p>
        </p:txBody>
      </p:sp>
      <p:sp>
        <p:nvSpPr>
          <p:cNvPr id="439" name="Google Shape;439;p7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93700" lvl="0" marL="457200" rtl="0" algn="l">
              <a:spcBef>
                <a:spcPts val="0"/>
              </a:spcBef>
              <a:spcAft>
                <a:spcPts val="0"/>
              </a:spcAft>
              <a:buSzPts val="2600"/>
              <a:buChar char="●"/>
            </a:pPr>
            <a:r>
              <a:rPr lang="en" sz="2600"/>
              <a:t>We’ve got a whole section dedicated to authorization</a:t>
            </a:r>
            <a:endParaRPr sz="2600"/>
          </a:p>
          <a:p>
            <a:pPr indent="-393700" lvl="0" marL="457200" rtl="0" algn="l">
              <a:spcBef>
                <a:spcPts val="0"/>
              </a:spcBef>
              <a:spcAft>
                <a:spcPts val="0"/>
              </a:spcAft>
              <a:buSzPts val="2600"/>
              <a:buChar char="●"/>
            </a:pPr>
            <a:r>
              <a:rPr lang="en" sz="2600"/>
              <a:t>This is about getting to know the application a bit better</a:t>
            </a:r>
            <a:endParaRPr sz="2600"/>
          </a:p>
          <a:p>
            <a:pPr indent="-393700" lvl="0" marL="457200" rtl="0" algn="l">
              <a:spcBef>
                <a:spcPts val="0"/>
              </a:spcBef>
              <a:spcAft>
                <a:spcPts val="0"/>
              </a:spcAft>
              <a:buSzPts val="2600"/>
              <a:buChar char="●"/>
            </a:pPr>
            <a:r>
              <a:rPr lang="en" sz="2600"/>
              <a:t>If we find a flaw, even better, but we just need to do this to understand things</a:t>
            </a:r>
            <a:endParaRPr sz="2600"/>
          </a:p>
          <a:p>
            <a:pPr indent="-393700" lvl="0" marL="457200" rtl="0" algn="l">
              <a:spcBef>
                <a:spcPts val="0"/>
              </a:spcBef>
              <a:spcAft>
                <a:spcPts val="0"/>
              </a:spcAft>
              <a:buSzPts val="2600"/>
              <a:buChar char="●"/>
            </a:pPr>
            <a:r>
              <a:rPr lang="en" sz="2600"/>
              <a:t>Is there an exception to the rule? Sure.</a:t>
            </a:r>
            <a:endParaRPr sz="2600"/>
          </a:p>
          <a:p>
            <a:pPr indent="-368300" lvl="1" marL="914400" rtl="0" algn="l">
              <a:spcBef>
                <a:spcPts val="0"/>
              </a:spcBef>
              <a:spcAft>
                <a:spcPts val="0"/>
              </a:spcAft>
              <a:buSzPts val="2200"/>
              <a:buChar char="○"/>
            </a:pPr>
            <a:r>
              <a:rPr lang="en" sz="2200"/>
              <a:t>incorrectly/missing filters</a:t>
            </a:r>
            <a:endParaRPr sz="2200"/>
          </a:p>
          <a:p>
            <a:pPr indent="-368300" lvl="1" marL="914400" rtl="0" algn="l">
              <a:spcBef>
                <a:spcPts val="0"/>
              </a:spcBef>
              <a:spcAft>
                <a:spcPts val="0"/>
              </a:spcAft>
              <a:buSzPts val="2200"/>
              <a:buChar char="○"/>
            </a:pPr>
            <a:r>
              <a:rPr lang="en" sz="2200"/>
              <a:t>Incorrectly configured, for example...</a:t>
            </a:r>
            <a:endParaRPr sz="2200"/>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3" name="Shape 443"/>
        <p:cNvGrpSpPr/>
        <p:nvPr/>
      </p:nvGrpSpPr>
      <p:grpSpPr>
        <a:xfrm>
          <a:off x="0" y="0"/>
          <a:ext cx="0" cy="0"/>
          <a:chOff x="0" y="0"/>
          <a:chExt cx="0" cy="0"/>
        </a:xfrm>
      </p:grpSpPr>
      <p:sp>
        <p:nvSpPr>
          <p:cNvPr id="444" name="Google Shape;444;p7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Authz Functions - Incorrectly Configured Example</a:t>
            </a:r>
            <a:endParaRPr/>
          </a:p>
        </p:txBody>
      </p:sp>
      <p:pic>
        <p:nvPicPr>
          <p:cNvPr id="445" name="Google Shape;445;p73"/>
          <p:cNvPicPr preferRelativeResize="0"/>
          <p:nvPr/>
        </p:nvPicPr>
        <p:blipFill>
          <a:blip r:embed="rId3">
            <a:alphaModFix/>
          </a:blip>
          <a:stretch>
            <a:fillRect/>
          </a:stretch>
        </p:blipFill>
        <p:spPr>
          <a:xfrm>
            <a:off x="311700" y="1107879"/>
            <a:ext cx="8726574" cy="2908850"/>
          </a:xfrm>
          <a:prstGeom prst="rect">
            <a:avLst/>
          </a:prstGeom>
          <a:noFill/>
          <a:ln>
            <a:noFill/>
          </a:ln>
        </p:spPr>
      </p:pic>
      <p:sp>
        <p:nvSpPr>
          <p:cNvPr id="446" name="Google Shape;446;p73"/>
          <p:cNvSpPr/>
          <p:nvPr/>
        </p:nvSpPr>
        <p:spPr>
          <a:xfrm>
            <a:off x="970275" y="2712600"/>
            <a:ext cx="7710000" cy="1094400"/>
          </a:xfrm>
          <a:prstGeom prst="rect">
            <a:avLst/>
          </a:prstGeom>
          <a:noFill/>
          <a:ln cap="flat" cmpd="sng" w="3810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0" name="Shape 450"/>
        <p:cNvGrpSpPr/>
        <p:nvPr/>
      </p:nvGrpSpPr>
      <p:grpSpPr>
        <a:xfrm>
          <a:off x="0" y="0"/>
          <a:ext cx="0" cy="0"/>
          <a:chOff x="0" y="0"/>
          <a:chExt cx="0" cy="0"/>
        </a:xfrm>
      </p:grpSpPr>
      <p:sp>
        <p:nvSpPr>
          <p:cNvPr id="451" name="Google Shape;451;p7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Authz functions checklist</a:t>
            </a:r>
            <a:endParaRPr/>
          </a:p>
        </p:txBody>
      </p:sp>
      <p:sp>
        <p:nvSpPr>
          <p:cNvPr id="452" name="Google Shape;452;p7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2750" lvl="0" marL="457200" marR="0" rtl="0" algn="l">
              <a:lnSpc>
                <a:spcPct val="115000"/>
              </a:lnSpc>
              <a:spcBef>
                <a:spcPts val="0"/>
              </a:spcBef>
              <a:spcAft>
                <a:spcPts val="0"/>
              </a:spcAft>
              <a:buClr>
                <a:schemeClr val="accent3"/>
              </a:buClr>
              <a:buSzPts val="2900"/>
              <a:buFont typeface="Proxima Nova"/>
              <a:buChar char="❏"/>
            </a:pPr>
            <a:r>
              <a:rPr lang="en" sz="2900"/>
              <a:t>How are users identified</a:t>
            </a:r>
            <a:endParaRPr sz="2900"/>
          </a:p>
          <a:p>
            <a:pPr indent="-387350" lvl="1" marL="914400" marR="0" rtl="0" algn="l">
              <a:lnSpc>
                <a:spcPct val="115000"/>
              </a:lnSpc>
              <a:spcBef>
                <a:spcPts val="0"/>
              </a:spcBef>
              <a:spcAft>
                <a:spcPts val="0"/>
              </a:spcAft>
              <a:buSzPts val="2500"/>
              <a:buChar char="○"/>
            </a:pPr>
            <a:r>
              <a:rPr lang="en" sz="2500"/>
              <a:t>Session</a:t>
            </a:r>
            <a:endParaRPr sz="2500"/>
          </a:p>
          <a:p>
            <a:pPr indent="-387350" lvl="1" marL="914400" marR="0" rtl="0" algn="l">
              <a:lnSpc>
                <a:spcPct val="115000"/>
              </a:lnSpc>
              <a:spcBef>
                <a:spcPts val="0"/>
              </a:spcBef>
              <a:spcAft>
                <a:spcPts val="0"/>
              </a:spcAft>
              <a:buSzPts val="2500"/>
              <a:buChar char="○"/>
            </a:pPr>
            <a:r>
              <a:rPr lang="en" sz="2500"/>
              <a:t>Token</a:t>
            </a:r>
            <a:endParaRPr sz="2500"/>
          </a:p>
          <a:p>
            <a:pPr indent="-387350" lvl="1" marL="914400" marR="0" rtl="0" algn="l">
              <a:lnSpc>
                <a:spcPct val="115000"/>
              </a:lnSpc>
              <a:spcBef>
                <a:spcPts val="0"/>
              </a:spcBef>
              <a:spcAft>
                <a:spcPts val="0"/>
              </a:spcAft>
              <a:buSzPts val="2500"/>
              <a:buChar char="○"/>
            </a:pPr>
            <a:r>
              <a:rPr lang="en" sz="2500"/>
              <a:t>Basic Authentication</a:t>
            </a:r>
            <a:endParaRPr sz="2500"/>
          </a:p>
          <a:p>
            <a:pPr indent="-387350" lvl="1" marL="914400" marR="0" rtl="0" algn="l">
              <a:lnSpc>
                <a:spcPct val="115000"/>
              </a:lnSpc>
              <a:spcBef>
                <a:spcPts val="0"/>
              </a:spcBef>
              <a:spcAft>
                <a:spcPts val="0"/>
              </a:spcAft>
              <a:buSzPts val="2500"/>
              <a:buChar char="○"/>
            </a:pPr>
            <a:r>
              <a:rPr lang="en" sz="2500"/>
              <a:t>Something else?</a:t>
            </a:r>
            <a:endParaRPr sz="2500"/>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6" name="Shape 456"/>
        <p:cNvGrpSpPr/>
        <p:nvPr/>
      </p:nvGrpSpPr>
      <p:grpSpPr>
        <a:xfrm>
          <a:off x="0" y="0"/>
          <a:ext cx="0" cy="0"/>
          <a:chOff x="0" y="0"/>
          <a:chExt cx="0" cy="0"/>
        </a:xfrm>
      </p:grpSpPr>
      <p:sp>
        <p:nvSpPr>
          <p:cNvPr id="457" name="Google Shape;457;p7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Authz functions checklist</a:t>
            </a:r>
            <a:endParaRPr/>
          </a:p>
        </p:txBody>
      </p:sp>
      <p:sp>
        <p:nvSpPr>
          <p:cNvPr id="458" name="Google Shape;458;p7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06400" lvl="0" marL="457200" marR="0" rtl="0" algn="l">
              <a:lnSpc>
                <a:spcPct val="115000"/>
              </a:lnSpc>
              <a:spcBef>
                <a:spcPts val="0"/>
              </a:spcBef>
              <a:spcAft>
                <a:spcPts val="0"/>
              </a:spcAft>
              <a:buClr>
                <a:schemeClr val="accent3"/>
              </a:buClr>
              <a:buSzPts val="2800"/>
              <a:buFont typeface="Proxima Nova"/>
              <a:buChar char="❏"/>
            </a:pPr>
            <a:r>
              <a:rPr lang="en" sz="2800"/>
              <a:t>Identify its purpose</a:t>
            </a:r>
            <a:endParaRPr sz="2800"/>
          </a:p>
          <a:p>
            <a:pPr indent="-381000" lvl="1" marL="914400" marR="0" rtl="0" algn="l">
              <a:lnSpc>
                <a:spcPct val="115000"/>
              </a:lnSpc>
              <a:spcBef>
                <a:spcPts val="0"/>
              </a:spcBef>
              <a:spcAft>
                <a:spcPts val="0"/>
              </a:spcAft>
              <a:buSzPts val="2400"/>
              <a:buChar char="○"/>
            </a:pPr>
            <a:r>
              <a:rPr lang="en" sz="2400"/>
              <a:t>Is it just checking that we’re authenticated? - AuthN</a:t>
            </a:r>
            <a:endParaRPr sz="2400"/>
          </a:p>
          <a:p>
            <a:pPr indent="-381000" lvl="1" marL="914400" marR="0" rtl="0" algn="l">
              <a:lnSpc>
                <a:spcPct val="115000"/>
              </a:lnSpc>
              <a:spcBef>
                <a:spcPts val="0"/>
              </a:spcBef>
              <a:spcAft>
                <a:spcPts val="0"/>
              </a:spcAft>
              <a:buSzPts val="2400"/>
              <a:buChar char="○"/>
            </a:pPr>
            <a:r>
              <a:rPr lang="en" sz="2400"/>
              <a:t>Is it looking for a specific role? - RBAC</a:t>
            </a:r>
            <a:endParaRPr sz="2400"/>
          </a:p>
          <a:p>
            <a:pPr indent="-381000" lvl="1" marL="914400" marR="0" rtl="0" algn="l">
              <a:lnSpc>
                <a:spcPct val="115000"/>
              </a:lnSpc>
              <a:spcBef>
                <a:spcPts val="0"/>
              </a:spcBef>
              <a:spcAft>
                <a:spcPts val="0"/>
              </a:spcAft>
              <a:buSzPts val="2400"/>
              <a:buChar char="○"/>
            </a:pPr>
            <a:r>
              <a:rPr lang="en" sz="2400"/>
              <a:t>Is it doing some sort of HMAC verification for events?</a:t>
            </a:r>
            <a:endParaRPr sz="2400"/>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2" name="Shape 462"/>
        <p:cNvGrpSpPr/>
        <p:nvPr/>
      </p:nvGrpSpPr>
      <p:grpSpPr>
        <a:xfrm>
          <a:off x="0" y="0"/>
          <a:ext cx="0" cy="0"/>
          <a:chOff x="0" y="0"/>
          <a:chExt cx="0" cy="0"/>
        </a:xfrm>
      </p:grpSpPr>
      <p:sp>
        <p:nvSpPr>
          <p:cNvPr id="463" name="Google Shape;463;p7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Authz functions checklist</a:t>
            </a:r>
            <a:endParaRPr/>
          </a:p>
          <a:p>
            <a:pPr indent="0" lvl="0" marL="0" rtl="0" algn="l">
              <a:spcBef>
                <a:spcPts val="0"/>
              </a:spcBef>
              <a:spcAft>
                <a:spcPts val="0"/>
              </a:spcAft>
              <a:buNone/>
            </a:pPr>
            <a:r>
              <a:t/>
            </a:r>
            <a:endParaRPr/>
          </a:p>
        </p:txBody>
      </p:sp>
      <p:sp>
        <p:nvSpPr>
          <p:cNvPr id="464" name="Google Shape;464;p7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00050" lvl="0" marL="457200" rtl="0" algn="l">
              <a:spcBef>
                <a:spcPts val="0"/>
              </a:spcBef>
              <a:spcAft>
                <a:spcPts val="0"/>
              </a:spcAft>
              <a:buSzPts val="2700"/>
              <a:buChar char="❏"/>
            </a:pPr>
            <a:r>
              <a:rPr lang="en" sz="2700"/>
              <a:t>What could go wrong?</a:t>
            </a:r>
            <a:endParaRPr sz="2700"/>
          </a:p>
          <a:p>
            <a:pPr indent="-374650" lvl="1" marL="914400" rtl="0" algn="l">
              <a:spcBef>
                <a:spcPts val="0"/>
              </a:spcBef>
              <a:spcAft>
                <a:spcPts val="0"/>
              </a:spcAft>
              <a:buSzPts val="2300"/>
              <a:buChar char="○"/>
            </a:pPr>
            <a:r>
              <a:rPr lang="en" sz="2300"/>
              <a:t>Insecure timing comparisons</a:t>
            </a:r>
            <a:endParaRPr sz="2300"/>
          </a:p>
          <a:p>
            <a:pPr indent="-374650" lvl="1" marL="914400" rtl="0" algn="l">
              <a:spcBef>
                <a:spcPts val="0"/>
              </a:spcBef>
              <a:spcAft>
                <a:spcPts val="0"/>
              </a:spcAft>
              <a:buSzPts val="2300"/>
              <a:buChar char="○"/>
            </a:pPr>
            <a:r>
              <a:rPr lang="en" sz="2300"/>
              <a:t>Framework nuances</a:t>
            </a:r>
            <a:endParaRPr sz="2300"/>
          </a:p>
          <a:p>
            <a:pPr indent="-374650" lvl="1" marL="914400" rtl="0" algn="l">
              <a:spcBef>
                <a:spcPts val="0"/>
              </a:spcBef>
              <a:spcAft>
                <a:spcPts val="0"/>
              </a:spcAft>
              <a:buSzPts val="2300"/>
              <a:buChar char="○"/>
            </a:pPr>
            <a:r>
              <a:rPr lang="en" sz="2300"/>
              <a:t>IDOR</a:t>
            </a:r>
            <a:endParaRPr sz="2300"/>
          </a:p>
          <a:p>
            <a:pPr indent="-374650" lvl="1" marL="914400" rtl="0" algn="l">
              <a:spcBef>
                <a:spcPts val="0"/>
              </a:spcBef>
              <a:spcAft>
                <a:spcPts val="0"/>
              </a:spcAft>
              <a:buSzPts val="2300"/>
              <a:buChar char="○"/>
            </a:pPr>
            <a:r>
              <a:rPr lang="en" sz="2300"/>
              <a:t>Lack of rate limiting (see this often with basic auth or tokens)</a:t>
            </a:r>
            <a:endParaRPr sz="2300"/>
          </a:p>
          <a:p>
            <a:pPr indent="-374650" lvl="1" marL="914400" rtl="0" algn="l">
              <a:spcBef>
                <a:spcPts val="0"/>
              </a:spcBef>
              <a:spcAft>
                <a:spcPts val="0"/>
              </a:spcAft>
              <a:buSzPts val="2300"/>
              <a:buChar char="○"/>
            </a:pPr>
            <a:r>
              <a:rPr lang="en" sz="2300"/>
              <a:t>Think about if it was *not* applied, what would happen</a:t>
            </a:r>
            <a:endParaRPr sz="2300"/>
          </a:p>
          <a:p>
            <a:pPr indent="-374650" lvl="1" marL="914400" rtl="0" algn="l">
              <a:spcBef>
                <a:spcPts val="0"/>
              </a:spcBef>
              <a:spcAft>
                <a:spcPts val="0"/>
              </a:spcAft>
              <a:buSzPts val="2300"/>
              <a:buChar char="○"/>
            </a:pPr>
            <a:r>
              <a:rPr b="1" lang="en" sz="2300"/>
              <a:t>Get creative, you’re trying to decide what the risk, if any, is here</a:t>
            </a:r>
            <a:endParaRPr sz="2700"/>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8" name="Shape 468"/>
        <p:cNvGrpSpPr/>
        <p:nvPr/>
      </p:nvGrpSpPr>
      <p:grpSpPr>
        <a:xfrm>
          <a:off x="0" y="0"/>
          <a:ext cx="0" cy="0"/>
          <a:chOff x="0" y="0"/>
          <a:chExt cx="0" cy="0"/>
        </a:xfrm>
      </p:grpSpPr>
      <p:sp>
        <p:nvSpPr>
          <p:cNvPr id="469" name="Google Shape;469;p77"/>
          <p:cNvSpPr txBox="1"/>
          <p:nvPr>
            <p:ph type="title"/>
          </p:nvPr>
        </p:nvSpPr>
        <p:spPr>
          <a:xfrm>
            <a:off x="265500" y="1205825"/>
            <a:ext cx="4045200" cy="1509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Authz Functions</a:t>
            </a:r>
            <a:endParaRPr/>
          </a:p>
        </p:txBody>
      </p:sp>
      <p:sp>
        <p:nvSpPr>
          <p:cNvPr id="470" name="Google Shape;470;p77"/>
          <p:cNvSpPr txBox="1"/>
          <p:nvPr>
            <p:ph idx="1" type="subTitle"/>
          </p:nvPr>
        </p:nvSpPr>
        <p:spPr>
          <a:xfrm>
            <a:off x="265500" y="2769001"/>
            <a:ext cx="4045200" cy="1345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Exercise Sigmund Freud</a:t>
            </a:r>
            <a:endParaRPr/>
          </a:p>
          <a:p>
            <a:pPr indent="0" lvl="0" marL="0" rtl="0" algn="ctr">
              <a:spcBef>
                <a:spcPts val="0"/>
              </a:spcBef>
              <a:spcAft>
                <a:spcPts val="0"/>
              </a:spcAft>
              <a:buNone/>
            </a:pPr>
            <a:r>
              <a:t/>
            </a:r>
            <a:endParaRPr/>
          </a:p>
          <a:p>
            <a:pPr indent="0" lvl="0" marL="0" rtl="0" algn="ctr">
              <a:spcBef>
                <a:spcPts val="0"/>
              </a:spcBef>
              <a:spcAft>
                <a:spcPts val="0"/>
              </a:spcAft>
              <a:buNone/>
            </a:pPr>
            <a:r>
              <a:rPr lang="en"/>
              <a:t>What authorization functions handle checks for skea_rails?</a:t>
            </a:r>
            <a:endParaRPr/>
          </a:p>
        </p:txBody>
      </p:sp>
      <p:pic>
        <p:nvPicPr>
          <p:cNvPr id="471" name="Google Shape;471;p77"/>
          <p:cNvPicPr preferRelativeResize="0"/>
          <p:nvPr/>
        </p:nvPicPr>
        <p:blipFill>
          <a:blip r:embed="rId3">
            <a:alphaModFix/>
          </a:blip>
          <a:stretch>
            <a:fillRect/>
          </a:stretch>
        </p:blipFill>
        <p:spPr>
          <a:xfrm>
            <a:off x="4756451" y="1018959"/>
            <a:ext cx="4203100" cy="3105578"/>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5" name="Shape 475"/>
        <p:cNvGrpSpPr/>
        <p:nvPr/>
      </p:nvGrpSpPr>
      <p:grpSpPr>
        <a:xfrm>
          <a:off x="0" y="0"/>
          <a:ext cx="0" cy="0"/>
          <a:chOff x="0" y="0"/>
          <a:chExt cx="0" cy="0"/>
        </a:xfrm>
      </p:grpSpPr>
      <p:sp>
        <p:nvSpPr>
          <p:cNvPr id="476" name="Google Shape;476;p7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Sigmund Freud</a:t>
            </a:r>
            <a:r>
              <a:rPr lang="en"/>
              <a:t> Exercise - Post-Mortem</a:t>
            </a:r>
            <a:endParaRPr/>
          </a:p>
          <a:p>
            <a:pPr indent="0" lvl="0" marL="0" rtl="0" algn="l">
              <a:spcBef>
                <a:spcPts val="0"/>
              </a:spcBef>
              <a:spcAft>
                <a:spcPts val="0"/>
              </a:spcAft>
              <a:buNone/>
            </a:pPr>
            <a:r>
              <a:t/>
            </a:r>
            <a:endParaRPr/>
          </a:p>
        </p:txBody>
      </p:sp>
      <p:sp>
        <p:nvSpPr>
          <p:cNvPr id="477" name="Google Shape;477;p7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Yeah, you probably have questions re: </a:t>
            </a:r>
            <a:r>
              <a:rPr b="1" lang="en"/>
              <a:t>“authenticate_user!”</a:t>
            </a:r>
            <a:endParaRPr b="1"/>
          </a:p>
          <a:p>
            <a:pPr indent="-317500" lvl="1" marL="914400" rtl="0" algn="l">
              <a:spcBef>
                <a:spcPts val="0"/>
              </a:spcBef>
              <a:spcAft>
                <a:spcPts val="0"/>
              </a:spcAft>
              <a:buSzPts val="1400"/>
              <a:buAutoNum type="alphaLcPeriod"/>
            </a:pPr>
            <a:r>
              <a:rPr lang="en"/>
              <a:t>Which is why its part of the exercise :=D. THIS HAPPENS A LOT!</a:t>
            </a:r>
            <a:endParaRPr/>
          </a:p>
          <a:p>
            <a:pPr indent="0" lvl="0" marL="0" rtl="0" algn="l">
              <a:spcBef>
                <a:spcPts val="1600"/>
              </a:spcBef>
              <a:spcAft>
                <a:spcPts val="0"/>
              </a:spcAft>
              <a:buNone/>
            </a:pPr>
            <a:r>
              <a:t/>
            </a:r>
            <a:endParaRPr/>
          </a:p>
          <a:p>
            <a:pPr indent="0" lvl="0" marL="457200" rtl="0" algn="l">
              <a:spcBef>
                <a:spcPts val="1600"/>
              </a:spcBef>
              <a:spcAft>
                <a:spcPts val="0"/>
              </a:spcAft>
              <a:buNone/>
            </a:pPr>
            <a:r>
              <a:t/>
            </a:r>
            <a:endParaRPr/>
          </a:p>
          <a:p>
            <a:pPr indent="-342900" lvl="0" marL="457200" rtl="0" algn="l">
              <a:spcBef>
                <a:spcPts val="1600"/>
              </a:spcBef>
              <a:spcAft>
                <a:spcPts val="0"/>
              </a:spcAft>
              <a:buSzPts val="1800"/>
              <a:buChar char="●"/>
            </a:pPr>
            <a:r>
              <a:rPr lang="en"/>
              <a:t>How to decipher where this action is defined will be defined by:</a:t>
            </a:r>
            <a:endParaRPr/>
          </a:p>
          <a:p>
            <a:pPr indent="-317500" lvl="1" marL="914400" rtl="0" algn="l">
              <a:spcBef>
                <a:spcPts val="0"/>
              </a:spcBef>
              <a:spcAft>
                <a:spcPts val="0"/>
              </a:spcAft>
              <a:buSzPts val="1400"/>
              <a:buAutoNum type="alphaLcPeriod"/>
            </a:pPr>
            <a:r>
              <a:rPr lang="en"/>
              <a:t>Access to an interactive runtime env?</a:t>
            </a:r>
            <a:endParaRPr/>
          </a:p>
          <a:p>
            <a:pPr indent="-317500" lvl="1" marL="914400" rtl="0" algn="l">
              <a:spcBef>
                <a:spcPts val="0"/>
              </a:spcBef>
              <a:spcAft>
                <a:spcPts val="0"/>
              </a:spcAft>
              <a:buSzPts val="1400"/>
              <a:buAutoNum type="alphaLcPeriod"/>
            </a:pPr>
            <a:r>
              <a:rPr lang="en"/>
              <a:t>Experience with the framework/libs?</a:t>
            </a:r>
            <a:endParaRPr/>
          </a:p>
          <a:p>
            <a:pPr indent="-317500" lvl="1" marL="914400" rtl="0" algn="l">
              <a:spcBef>
                <a:spcPts val="0"/>
              </a:spcBef>
              <a:spcAft>
                <a:spcPts val="0"/>
              </a:spcAft>
              <a:buSzPts val="1400"/>
              <a:buAutoNum type="alphaLcPeriod"/>
            </a:pPr>
            <a:r>
              <a:rPr lang="en"/>
              <a:t>No previous experience with it, only access to source?</a:t>
            </a:r>
            <a:endParaRPr/>
          </a:p>
        </p:txBody>
      </p:sp>
      <p:pic>
        <p:nvPicPr>
          <p:cNvPr id="478" name="Google Shape;478;p78"/>
          <p:cNvPicPr preferRelativeResize="0"/>
          <p:nvPr/>
        </p:nvPicPr>
        <p:blipFill>
          <a:blip r:embed="rId3">
            <a:alphaModFix/>
          </a:blip>
          <a:stretch>
            <a:fillRect/>
          </a:stretch>
        </p:blipFill>
        <p:spPr>
          <a:xfrm>
            <a:off x="1251975" y="1887675"/>
            <a:ext cx="5229276" cy="1001500"/>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2" name="Shape 482"/>
        <p:cNvGrpSpPr/>
        <p:nvPr/>
      </p:nvGrpSpPr>
      <p:grpSpPr>
        <a:xfrm>
          <a:off x="0" y="0"/>
          <a:ext cx="0" cy="0"/>
          <a:chOff x="0" y="0"/>
          <a:chExt cx="0" cy="0"/>
        </a:xfrm>
      </p:grpSpPr>
      <p:sp>
        <p:nvSpPr>
          <p:cNvPr id="483" name="Google Shape;483;p7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Sigmund Freud Exercise - Post-Mortem</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484" name="Google Shape;484;p7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87350" lvl="0" marL="457200" rtl="0" algn="l">
              <a:spcBef>
                <a:spcPts val="0"/>
              </a:spcBef>
              <a:spcAft>
                <a:spcPts val="0"/>
              </a:spcAft>
              <a:buSzPts val="2500"/>
              <a:buChar char="●"/>
            </a:pPr>
            <a:r>
              <a:rPr lang="en" sz="2500"/>
              <a:t>Did you catch the CSRF? - “Framework Nuance”</a:t>
            </a:r>
            <a:endParaRPr sz="2500"/>
          </a:p>
          <a:p>
            <a:pPr indent="0" lvl="0" marL="457200" rtl="0" algn="l">
              <a:spcBef>
                <a:spcPts val="1600"/>
              </a:spcBef>
              <a:spcAft>
                <a:spcPts val="1600"/>
              </a:spcAft>
              <a:buNone/>
            </a:pPr>
            <a:r>
              <a:t/>
            </a:r>
            <a:endParaRPr/>
          </a:p>
        </p:txBody>
      </p:sp>
      <p:pic>
        <p:nvPicPr>
          <p:cNvPr id="485" name="Google Shape;485;p79"/>
          <p:cNvPicPr preferRelativeResize="0"/>
          <p:nvPr/>
        </p:nvPicPr>
        <p:blipFill>
          <a:blip r:embed="rId3">
            <a:alphaModFix/>
          </a:blip>
          <a:stretch>
            <a:fillRect/>
          </a:stretch>
        </p:blipFill>
        <p:spPr>
          <a:xfrm>
            <a:off x="465437" y="2004750"/>
            <a:ext cx="8213126" cy="1479050"/>
          </a:xfrm>
          <a:prstGeom prst="rect">
            <a:avLst/>
          </a:prstGeom>
          <a:noFill/>
          <a:ln>
            <a:noFill/>
          </a:ln>
        </p:spPr>
      </p:pic>
      <p:sp>
        <p:nvSpPr>
          <p:cNvPr id="486" name="Google Shape;486;p79"/>
          <p:cNvSpPr/>
          <p:nvPr/>
        </p:nvSpPr>
        <p:spPr>
          <a:xfrm>
            <a:off x="665875" y="2624275"/>
            <a:ext cx="8012700" cy="2400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6"/>
                                        </p:tgtEl>
                                        <p:attrNameLst>
                                          <p:attrName>style.visibility</p:attrName>
                                        </p:attrNameLst>
                                      </p:cBhvr>
                                      <p:to>
                                        <p:strVal val="visible"/>
                                      </p:to>
                                    </p:set>
                                    <p:animEffect filter="fade" transition="in">
                                      <p:cBhvr>
                                        <p:cTn dur="1000"/>
                                        <p:tgtEl>
                                          <p:spTgt spid="48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0" name="Shape 490"/>
        <p:cNvGrpSpPr/>
        <p:nvPr/>
      </p:nvGrpSpPr>
      <p:grpSpPr>
        <a:xfrm>
          <a:off x="0" y="0"/>
          <a:ext cx="0" cy="0"/>
          <a:chOff x="0" y="0"/>
          <a:chExt cx="0" cy="0"/>
        </a:xfrm>
      </p:grpSpPr>
      <p:sp>
        <p:nvSpPr>
          <p:cNvPr id="491" name="Google Shape;491;p8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Sigmund Freud Exercise - Post-Mortem</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492" name="Google Shape;492;p8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SzPts val="2200"/>
              <a:buChar char="●"/>
            </a:pPr>
            <a:r>
              <a:rPr lang="en" sz="2200"/>
              <a:t>Anyone know what the request attack string would look like?</a:t>
            </a:r>
            <a:endParaRPr sz="2200"/>
          </a:p>
          <a:p>
            <a:pPr indent="0" lvl="0" marL="457200" rtl="0" algn="l">
              <a:spcBef>
                <a:spcPts val="1600"/>
              </a:spcBef>
              <a:spcAft>
                <a:spcPts val="1600"/>
              </a:spcAft>
              <a:buNone/>
            </a:pPr>
            <a:r>
              <a:t/>
            </a:r>
            <a:endParaRPr/>
          </a:p>
        </p:txBody>
      </p:sp>
      <p:pic>
        <p:nvPicPr>
          <p:cNvPr id="493" name="Google Shape;493;p80"/>
          <p:cNvPicPr preferRelativeResize="0"/>
          <p:nvPr/>
        </p:nvPicPr>
        <p:blipFill>
          <a:blip r:embed="rId3">
            <a:alphaModFix/>
          </a:blip>
          <a:stretch>
            <a:fillRect/>
          </a:stretch>
        </p:blipFill>
        <p:spPr>
          <a:xfrm>
            <a:off x="682100" y="2076900"/>
            <a:ext cx="7637750" cy="729575"/>
          </a:xfrm>
          <a:prstGeom prst="rect">
            <a:avLst/>
          </a:prstGeom>
          <a:noFill/>
          <a:ln>
            <a:noFill/>
          </a:ln>
        </p:spPr>
      </p:pic>
      <p:pic>
        <p:nvPicPr>
          <p:cNvPr id="494" name="Google Shape;494;p80"/>
          <p:cNvPicPr preferRelativeResize="0"/>
          <p:nvPr/>
        </p:nvPicPr>
        <p:blipFill>
          <a:blip r:embed="rId4">
            <a:alphaModFix/>
          </a:blip>
          <a:stretch>
            <a:fillRect/>
          </a:stretch>
        </p:blipFill>
        <p:spPr>
          <a:xfrm>
            <a:off x="382550" y="3709250"/>
            <a:ext cx="8236852" cy="359650"/>
          </a:xfrm>
          <a:prstGeom prst="rect">
            <a:avLst/>
          </a:prstGeom>
          <a:noFill/>
          <a:ln>
            <a:noFill/>
          </a:ln>
        </p:spPr>
      </p:pic>
      <p:sp>
        <p:nvSpPr>
          <p:cNvPr id="495" name="Google Shape;495;p80"/>
          <p:cNvSpPr/>
          <p:nvPr/>
        </p:nvSpPr>
        <p:spPr>
          <a:xfrm>
            <a:off x="3098625" y="3724600"/>
            <a:ext cx="918000" cy="3597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3"/>
                                        </p:tgtEl>
                                        <p:attrNameLst>
                                          <p:attrName>style.visibility</p:attrName>
                                        </p:attrNameLst>
                                      </p:cBhvr>
                                      <p:to>
                                        <p:strVal val="visible"/>
                                      </p:to>
                                    </p:set>
                                    <p:animEffect filter="fade" transition="in">
                                      <p:cBhvr>
                                        <p:cTn dur="1000"/>
                                        <p:tgtEl>
                                          <p:spTgt spid="49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4"/>
                                        </p:tgtEl>
                                        <p:attrNameLst>
                                          <p:attrName>style.visibility</p:attrName>
                                        </p:attrNameLst>
                                      </p:cBhvr>
                                      <p:to>
                                        <p:strVal val="visible"/>
                                      </p:to>
                                    </p:set>
                                    <p:animEffect filter="fade" transition="in">
                                      <p:cBhvr>
                                        <p:cTn dur="1000"/>
                                        <p:tgtEl>
                                          <p:spTgt spid="49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5"/>
                                        </p:tgtEl>
                                        <p:attrNameLst>
                                          <p:attrName>style.visibility</p:attrName>
                                        </p:attrNameLst>
                                      </p:cBhvr>
                                      <p:to>
                                        <p:strVal val="visible"/>
                                      </p:to>
                                    </p:set>
                                    <p:animEffect filter="fade" transition="in">
                                      <p:cBhvr>
                                        <p:cTn dur="1000"/>
                                        <p:tgtEl>
                                          <p:spTgt spid="49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9" name="Shape 499"/>
        <p:cNvGrpSpPr/>
        <p:nvPr/>
      </p:nvGrpSpPr>
      <p:grpSpPr>
        <a:xfrm>
          <a:off x="0" y="0"/>
          <a:ext cx="0" cy="0"/>
          <a:chOff x="0" y="0"/>
          <a:chExt cx="0" cy="0"/>
        </a:xfrm>
      </p:grpSpPr>
      <p:sp>
        <p:nvSpPr>
          <p:cNvPr id="500" name="Google Shape;500;p8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Sigmund Freud Exercise - Post-Mortem</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501" name="Google Shape;501;p8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9250" lvl="0" marL="457200" rtl="0" algn="l">
              <a:spcBef>
                <a:spcPts val="0"/>
              </a:spcBef>
              <a:spcAft>
                <a:spcPts val="0"/>
              </a:spcAft>
              <a:buSzPts val="1900"/>
              <a:buChar char="●"/>
            </a:pPr>
            <a:r>
              <a:rPr lang="en" sz="1900"/>
              <a:t>So what’s the point with this whole thing?</a:t>
            </a:r>
            <a:endParaRPr sz="1900"/>
          </a:p>
          <a:p>
            <a:pPr indent="-323850" lvl="1" marL="914400" rtl="0" algn="l">
              <a:spcBef>
                <a:spcPts val="0"/>
              </a:spcBef>
              <a:spcAft>
                <a:spcPts val="0"/>
              </a:spcAft>
              <a:buSzPts val="1500"/>
              <a:buChar char="○"/>
            </a:pPr>
            <a:r>
              <a:rPr lang="en" sz="1500"/>
              <a:t>You need to do your homework on framework nuances</a:t>
            </a:r>
            <a:endParaRPr sz="1500"/>
          </a:p>
          <a:p>
            <a:pPr indent="-323850" lvl="1" marL="914400" rtl="0" algn="l">
              <a:spcBef>
                <a:spcPts val="0"/>
              </a:spcBef>
              <a:spcAft>
                <a:spcPts val="0"/>
              </a:spcAft>
              <a:buSzPts val="1500"/>
              <a:buChar char="○"/>
            </a:pPr>
            <a:r>
              <a:rPr lang="en" sz="1500"/>
              <a:t>Good example of why I often double-back and check one last time… (story time)</a:t>
            </a:r>
            <a:endParaRPr sz="1500"/>
          </a:p>
        </p:txBody>
      </p:sp>
      <p:pic>
        <p:nvPicPr>
          <p:cNvPr id="502" name="Google Shape;502;p81"/>
          <p:cNvPicPr preferRelativeResize="0"/>
          <p:nvPr/>
        </p:nvPicPr>
        <p:blipFill>
          <a:blip r:embed="rId3">
            <a:alphaModFix/>
          </a:blip>
          <a:stretch>
            <a:fillRect/>
          </a:stretch>
        </p:blipFill>
        <p:spPr>
          <a:xfrm>
            <a:off x="1801875" y="2178400"/>
            <a:ext cx="5540226" cy="28393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 name="Shape 97"/>
        <p:cNvGrpSpPr/>
        <p:nvPr/>
      </p:nvGrpSpPr>
      <p:grpSpPr>
        <a:xfrm>
          <a:off x="0" y="0"/>
          <a:ext cx="0" cy="0"/>
          <a:chOff x="0" y="0"/>
          <a:chExt cx="0" cy="0"/>
        </a:xfrm>
      </p:grpSpPr>
      <p:sp>
        <p:nvSpPr>
          <p:cNvPr id="98" name="Google Shape;98;p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to Expect</a:t>
            </a:r>
            <a:endParaRPr/>
          </a:p>
        </p:txBody>
      </p:sp>
      <p:sp>
        <p:nvSpPr>
          <p:cNvPr id="99" name="Google Shape;99;p1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sz="2400"/>
              <a:t>Our Experience and Stories</a:t>
            </a:r>
            <a:endParaRPr sz="2400"/>
          </a:p>
          <a:p>
            <a:pPr indent="-381000" lvl="0" marL="457200" rtl="0" algn="l">
              <a:spcBef>
                <a:spcPts val="0"/>
              </a:spcBef>
              <a:spcAft>
                <a:spcPts val="0"/>
              </a:spcAft>
              <a:buSzPts val="2400"/>
              <a:buChar char="●"/>
            </a:pPr>
            <a:r>
              <a:rPr lang="en" sz="2400"/>
              <a:t>Specific Information about Code Reviews</a:t>
            </a:r>
            <a:endParaRPr sz="2400"/>
          </a:p>
          <a:p>
            <a:pPr indent="-381000" lvl="0" marL="457200" rtl="0" algn="l">
              <a:spcBef>
                <a:spcPts val="0"/>
              </a:spcBef>
              <a:spcAft>
                <a:spcPts val="0"/>
              </a:spcAft>
              <a:buSzPts val="2400"/>
              <a:buChar char="●"/>
            </a:pPr>
            <a:r>
              <a:rPr lang="en" sz="2400"/>
              <a:t>Interactive Hands-On Exercises</a:t>
            </a:r>
            <a:endParaRPr sz="2400"/>
          </a:p>
          <a:p>
            <a:pPr indent="-381000" lvl="0" marL="457200" rtl="0" algn="l">
              <a:spcBef>
                <a:spcPts val="0"/>
              </a:spcBef>
              <a:spcAft>
                <a:spcPts val="0"/>
              </a:spcAft>
              <a:buSzPts val="2400"/>
              <a:buChar char="●"/>
            </a:pPr>
            <a:r>
              <a:rPr lang="en" sz="2400"/>
              <a:t>Practice, practice, practice</a:t>
            </a:r>
            <a:endParaRPr sz="2400"/>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6" name="Shape 506"/>
        <p:cNvGrpSpPr/>
        <p:nvPr/>
      </p:nvGrpSpPr>
      <p:grpSpPr>
        <a:xfrm>
          <a:off x="0" y="0"/>
          <a:ext cx="0" cy="0"/>
          <a:chOff x="0" y="0"/>
          <a:chExt cx="0" cy="0"/>
        </a:xfrm>
      </p:grpSpPr>
      <p:sp>
        <p:nvSpPr>
          <p:cNvPr id="507" name="Google Shape;507;p82"/>
          <p:cNvSpPr txBox="1"/>
          <p:nvPr>
            <p:ph type="title"/>
          </p:nvPr>
        </p:nvSpPr>
        <p:spPr>
          <a:xfrm>
            <a:off x="510450" y="2057400"/>
            <a:ext cx="8123100" cy="77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Authorization</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1" name="Shape 511"/>
        <p:cNvGrpSpPr/>
        <p:nvPr/>
      </p:nvGrpSpPr>
      <p:grpSpPr>
        <a:xfrm>
          <a:off x="0" y="0"/>
          <a:ext cx="0" cy="0"/>
          <a:chOff x="0" y="0"/>
          <a:chExt cx="0" cy="0"/>
        </a:xfrm>
      </p:grpSpPr>
      <p:sp>
        <p:nvSpPr>
          <p:cNvPr id="512" name="Google Shape;512;p8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Authorization Review</a:t>
            </a:r>
            <a:endParaRPr/>
          </a:p>
        </p:txBody>
      </p:sp>
      <p:sp>
        <p:nvSpPr>
          <p:cNvPr id="513" name="Google Shape;513;p8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SzPts val="2200"/>
              <a:buChar char="●"/>
            </a:pPr>
            <a:r>
              <a:rPr lang="en" sz="2200"/>
              <a:t>Analyze source for role enforcement, appropriate user boundaries, privileges required for access, and business-logic flaws</a:t>
            </a:r>
            <a:endParaRPr sz="2200"/>
          </a:p>
          <a:p>
            <a:pPr indent="-368300" lvl="0" marL="457200" marR="0" rtl="0" algn="l">
              <a:lnSpc>
                <a:spcPct val="115000"/>
              </a:lnSpc>
              <a:spcBef>
                <a:spcPts val="0"/>
              </a:spcBef>
              <a:spcAft>
                <a:spcPts val="0"/>
              </a:spcAft>
              <a:buClr>
                <a:schemeClr val="accent3"/>
              </a:buClr>
              <a:buSzPts val="2200"/>
              <a:buFont typeface="Proxima Nova"/>
              <a:buChar char="●"/>
            </a:pPr>
            <a:r>
              <a:rPr lang="en" sz="2200"/>
              <a:t>Roles and associated enforcement routines must be identified during information gathering</a:t>
            </a:r>
            <a:endParaRPr sz="2200"/>
          </a:p>
          <a:p>
            <a:pPr indent="-368300" lvl="0" marL="457200" rtl="0" algn="l">
              <a:spcBef>
                <a:spcPts val="0"/>
              </a:spcBef>
              <a:spcAft>
                <a:spcPts val="0"/>
              </a:spcAft>
              <a:buSzPts val="2200"/>
              <a:buChar char="●"/>
            </a:pPr>
            <a:r>
              <a:rPr lang="en" sz="2200"/>
              <a:t>Pay attention to any endpoints that include sensitive data or functionality</a:t>
            </a:r>
            <a:endParaRPr sz="2200"/>
          </a:p>
          <a:p>
            <a:pPr indent="-342900" lvl="1" marL="914400" rtl="0" algn="l">
              <a:spcBef>
                <a:spcPts val="0"/>
              </a:spcBef>
              <a:spcAft>
                <a:spcPts val="0"/>
              </a:spcAft>
              <a:buSzPts val="1800"/>
              <a:buChar char="○"/>
            </a:pPr>
            <a:r>
              <a:rPr lang="en" sz="1800"/>
              <a:t>Vertical authorization weaknesses - escalated privileges</a:t>
            </a:r>
            <a:endParaRPr sz="1800"/>
          </a:p>
          <a:p>
            <a:pPr indent="-342900" lvl="2" marL="1371600" rtl="0" algn="l">
              <a:spcBef>
                <a:spcPts val="0"/>
              </a:spcBef>
              <a:spcAft>
                <a:spcPts val="0"/>
              </a:spcAft>
              <a:buSzPts val="1800"/>
              <a:buChar char="■"/>
            </a:pPr>
            <a:r>
              <a:rPr lang="en" sz="1800"/>
              <a:t>Authenticated and unauthenticated access</a:t>
            </a:r>
            <a:endParaRPr sz="1800"/>
          </a:p>
          <a:p>
            <a:pPr indent="-342900" lvl="1" marL="914400" rtl="0" algn="l">
              <a:spcBef>
                <a:spcPts val="0"/>
              </a:spcBef>
              <a:spcAft>
                <a:spcPts val="0"/>
              </a:spcAft>
              <a:buSzPts val="1800"/>
              <a:buChar char="○"/>
            </a:pPr>
            <a:r>
              <a:rPr lang="en" sz="1800"/>
              <a:t>Horizontal authorization weaknesses - access another user’s data</a:t>
            </a:r>
            <a:endParaRPr sz="1800"/>
          </a:p>
          <a:p>
            <a:pPr indent="0" lvl="0" marL="0" rtl="0" algn="l">
              <a:spcBef>
                <a:spcPts val="1600"/>
              </a:spcBef>
              <a:spcAft>
                <a:spcPts val="1600"/>
              </a:spcAft>
              <a:buNone/>
            </a:pPr>
            <a:r>
              <a:t/>
            </a:r>
            <a:endParaRPr sz="2200"/>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7" name="Shape 517"/>
        <p:cNvGrpSpPr/>
        <p:nvPr/>
      </p:nvGrpSpPr>
      <p:grpSpPr>
        <a:xfrm>
          <a:off x="0" y="0"/>
          <a:ext cx="0" cy="0"/>
          <a:chOff x="0" y="0"/>
          <a:chExt cx="0" cy="0"/>
        </a:xfrm>
      </p:grpSpPr>
      <p:sp>
        <p:nvSpPr>
          <p:cNvPr id="518" name="Google Shape;518;p8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Authorization Review Vulnerabilities</a:t>
            </a:r>
            <a:endParaRPr/>
          </a:p>
        </p:txBody>
      </p:sp>
      <p:sp>
        <p:nvSpPr>
          <p:cNvPr id="519" name="Google Shape;519;p8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81000" lvl="0" marL="457200" marR="0" rtl="0" algn="l">
              <a:lnSpc>
                <a:spcPct val="115000"/>
              </a:lnSpc>
              <a:spcBef>
                <a:spcPts val="0"/>
              </a:spcBef>
              <a:spcAft>
                <a:spcPts val="0"/>
              </a:spcAft>
              <a:buClr>
                <a:schemeClr val="accent3"/>
              </a:buClr>
              <a:buSzPts val="2400"/>
              <a:buFont typeface="Proxima Nova"/>
              <a:buChar char="●"/>
            </a:pPr>
            <a:r>
              <a:rPr lang="en" sz="2400"/>
              <a:t>Broken Access Control - OWASP Top 10 A5:2017</a:t>
            </a:r>
            <a:endParaRPr sz="2400"/>
          </a:p>
          <a:p>
            <a:pPr indent="-355600" lvl="1" marL="914400" marR="0" rtl="0" algn="l">
              <a:lnSpc>
                <a:spcPct val="115000"/>
              </a:lnSpc>
              <a:spcBef>
                <a:spcPts val="0"/>
              </a:spcBef>
              <a:spcAft>
                <a:spcPts val="0"/>
              </a:spcAft>
              <a:buSzPts val="2000"/>
              <a:buChar char="○"/>
            </a:pPr>
            <a:r>
              <a:rPr lang="en" sz="2000"/>
              <a:t>Privilege Escalation</a:t>
            </a:r>
            <a:endParaRPr sz="2000"/>
          </a:p>
          <a:p>
            <a:pPr indent="-355600" lvl="1" marL="914400" marR="0" rtl="0" algn="l">
              <a:lnSpc>
                <a:spcPct val="115000"/>
              </a:lnSpc>
              <a:spcBef>
                <a:spcPts val="0"/>
              </a:spcBef>
              <a:spcAft>
                <a:spcPts val="0"/>
              </a:spcAft>
              <a:buSzPts val="2000"/>
              <a:buChar char="○"/>
            </a:pPr>
            <a:r>
              <a:rPr lang="en" sz="2000"/>
              <a:t>Missing Function Level Access Control</a:t>
            </a:r>
            <a:endParaRPr sz="2000"/>
          </a:p>
          <a:p>
            <a:pPr indent="-355600" lvl="1" marL="914400" marR="0" rtl="0" algn="l">
              <a:lnSpc>
                <a:spcPct val="115000"/>
              </a:lnSpc>
              <a:spcBef>
                <a:spcPts val="0"/>
              </a:spcBef>
              <a:spcAft>
                <a:spcPts val="0"/>
              </a:spcAft>
              <a:buSzPts val="2000"/>
              <a:buChar char="○"/>
            </a:pPr>
            <a:r>
              <a:rPr lang="en" sz="2000"/>
              <a:t>Insecure Direct Object Reference</a:t>
            </a:r>
            <a:endParaRPr sz="2000"/>
          </a:p>
          <a:p>
            <a:pPr indent="-381000" lvl="0" marL="457200" marR="0" rtl="0" algn="l">
              <a:lnSpc>
                <a:spcPct val="115000"/>
              </a:lnSpc>
              <a:spcBef>
                <a:spcPts val="0"/>
              </a:spcBef>
              <a:spcAft>
                <a:spcPts val="0"/>
              </a:spcAft>
              <a:buSzPts val="2400"/>
              <a:buChar char="●"/>
            </a:pPr>
            <a:r>
              <a:rPr lang="en" sz="2400"/>
              <a:t>Sensitive Data Exposure - OWASP Top 10 A3:2017</a:t>
            </a:r>
            <a:endParaRPr sz="2400"/>
          </a:p>
          <a:p>
            <a:pPr indent="-381000" lvl="0" marL="457200" marR="0" rtl="0" algn="l">
              <a:lnSpc>
                <a:spcPct val="115000"/>
              </a:lnSpc>
              <a:spcBef>
                <a:spcPts val="0"/>
              </a:spcBef>
              <a:spcAft>
                <a:spcPts val="0"/>
              </a:spcAft>
              <a:buSzPts val="2400"/>
              <a:buChar char="●"/>
            </a:pPr>
            <a:r>
              <a:rPr lang="en" sz="2400"/>
              <a:t>Mass Assignment</a:t>
            </a:r>
            <a:endParaRPr sz="2400"/>
          </a:p>
          <a:p>
            <a:pPr indent="-381000" lvl="0" marL="457200" marR="0" rtl="0" algn="l">
              <a:lnSpc>
                <a:spcPct val="115000"/>
              </a:lnSpc>
              <a:spcBef>
                <a:spcPts val="0"/>
              </a:spcBef>
              <a:spcAft>
                <a:spcPts val="0"/>
              </a:spcAft>
              <a:buSzPts val="2400"/>
              <a:buChar char="●"/>
            </a:pPr>
            <a:r>
              <a:rPr lang="en" sz="2400"/>
              <a:t>Business Logic Flaws</a:t>
            </a:r>
            <a:endParaRPr sz="2400"/>
          </a:p>
          <a:p>
            <a:pPr indent="0" lvl="0" marL="0" rtl="0" algn="l">
              <a:spcBef>
                <a:spcPts val="1600"/>
              </a:spcBef>
              <a:spcAft>
                <a:spcPts val="1600"/>
              </a:spcAft>
              <a:buNone/>
            </a:pPr>
            <a:r>
              <a:t/>
            </a:r>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3" name="Shape 523"/>
        <p:cNvGrpSpPr/>
        <p:nvPr/>
      </p:nvGrpSpPr>
      <p:grpSpPr>
        <a:xfrm>
          <a:off x="0" y="0"/>
          <a:ext cx="0" cy="0"/>
          <a:chOff x="0" y="0"/>
          <a:chExt cx="0" cy="0"/>
        </a:xfrm>
      </p:grpSpPr>
      <p:sp>
        <p:nvSpPr>
          <p:cNvPr id="524" name="Google Shape;524;p8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Authorization Review Checklist</a:t>
            </a:r>
            <a:endParaRPr/>
          </a:p>
        </p:txBody>
      </p:sp>
      <p:sp>
        <p:nvSpPr>
          <p:cNvPr id="525" name="Google Shape;525;p8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 sz="2000"/>
              <a:t>What are the</a:t>
            </a:r>
            <a:r>
              <a:rPr lang="en" sz="2000"/>
              <a:t> different authorization functions?</a:t>
            </a:r>
            <a:endParaRPr sz="2000"/>
          </a:p>
          <a:p>
            <a:pPr indent="-330200" lvl="1" marL="914400" rtl="0" algn="l">
              <a:spcBef>
                <a:spcPts val="0"/>
              </a:spcBef>
              <a:spcAft>
                <a:spcPts val="0"/>
              </a:spcAft>
              <a:buSzPts val="1600"/>
              <a:buChar char="○"/>
            </a:pPr>
            <a:r>
              <a:rPr lang="en" sz="1600"/>
              <a:t>Token/User/Role validation?</a:t>
            </a:r>
            <a:endParaRPr sz="1600"/>
          </a:p>
          <a:p>
            <a:pPr indent="-330200" lvl="1" marL="914400" rtl="0" algn="l">
              <a:spcBef>
                <a:spcPts val="0"/>
              </a:spcBef>
              <a:spcAft>
                <a:spcPts val="0"/>
              </a:spcAft>
              <a:buSzPts val="1600"/>
              <a:buChar char="○"/>
            </a:pPr>
            <a:r>
              <a:rPr lang="en" sz="1600"/>
              <a:t>Is this handled by custom framework functionality?</a:t>
            </a:r>
            <a:endParaRPr sz="1600"/>
          </a:p>
          <a:p>
            <a:pPr indent="-330200" lvl="1" marL="914400" rtl="0" algn="l">
              <a:spcBef>
                <a:spcPts val="0"/>
              </a:spcBef>
              <a:spcAft>
                <a:spcPts val="0"/>
              </a:spcAft>
              <a:buSzPts val="1600"/>
              <a:buChar char="○"/>
            </a:pPr>
            <a:r>
              <a:rPr lang="en" sz="1600"/>
              <a:t>Decorators vs. static source code</a:t>
            </a:r>
            <a:endParaRPr sz="1600"/>
          </a:p>
          <a:p>
            <a:pPr indent="-355600" lvl="0" marL="457200" marR="0" rtl="0" algn="l">
              <a:lnSpc>
                <a:spcPct val="115000"/>
              </a:lnSpc>
              <a:spcBef>
                <a:spcPts val="0"/>
              </a:spcBef>
              <a:spcAft>
                <a:spcPts val="0"/>
              </a:spcAft>
              <a:buClr>
                <a:schemeClr val="accent3"/>
              </a:buClr>
              <a:buSzPts val="2000"/>
              <a:buFont typeface="Proxima Nova"/>
              <a:buChar char="●"/>
            </a:pPr>
            <a:r>
              <a:rPr lang="en" sz="2000"/>
              <a:t>Can non-privileged users view, add, or alter accounts?</a:t>
            </a:r>
            <a:endParaRPr sz="2000"/>
          </a:p>
          <a:p>
            <a:pPr indent="-355600" lvl="0" marL="457200" marR="0" rtl="0" algn="l">
              <a:lnSpc>
                <a:spcPct val="115000"/>
              </a:lnSpc>
              <a:spcBef>
                <a:spcPts val="0"/>
              </a:spcBef>
              <a:spcAft>
                <a:spcPts val="0"/>
              </a:spcAft>
              <a:buSzPts val="2000"/>
              <a:buChar char="●"/>
            </a:pPr>
            <a:r>
              <a:rPr lang="en" sz="2000"/>
              <a:t>Is there functionality to add accounts with higher access levels than their own access?</a:t>
            </a:r>
            <a:endParaRPr sz="2000"/>
          </a:p>
          <a:p>
            <a:pPr indent="-355600" lvl="0" marL="457200" marR="0" rtl="0" algn="l">
              <a:lnSpc>
                <a:spcPct val="115000"/>
              </a:lnSpc>
              <a:spcBef>
                <a:spcPts val="0"/>
              </a:spcBef>
              <a:spcAft>
                <a:spcPts val="0"/>
              </a:spcAft>
              <a:buSzPts val="2000"/>
              <a:buChar char="●"/>
            </a:pPr>
            <a:r>
              <a:rPr lang="en" sz="2000"/>
              <a:t>How is separation of duties handled?</a:t>
            </a:r>
            <a:endParaRPr sz="2000"/>
          </a:p>
          <a:p>
            <a:pPr indent="-355600" lvl="0" marL="457200" marR="0" rtl="0" algn="l">
              <a:lnSpc>
                <a:spcPct val="115000"/>
              </a:lnSpc>
              <a:spcBef>
                <a:spcPts val="0"/>
              </a:spcBef>
              <a:spcAft>
                <a:spcPts val="0"/>
              </a:spcAft>
              <a:buSzPts val="2000"/>
              <a:buChar char="●"/>
            </a:pPr>
            <a:r>
              <a:rPr lang="en" sz="2000"/>
              <a:t>Are disabled accounts prevented from accessing content?</a:t>
            </a:r>
            <a:endParaRPr sz="2000"/>
          </a:p>
          <a:p>
            <a:pPr indent="-355600" lvl="0" marL="457200" marR="0" rtl="0" algn="l">
              <a:lnSpc>
                <a:spcPct val="115000"/>
              </a:lnSpc>
              <a:spcBef>
                <a:spcPts val="0"/>
              </a:spcBef>
              <a:spcAft>
                <a:spcPts val="0"/>
              </a:spcAft>
              <a:buSzPts val="2000"/>
              <a:buChar char="●"/>
            </a:pPr>
            <a:r>
              <a:rPr lang="en" sz="2000"/>
              <a:t>Can password-protected pages be directly accessed without authentication?</a:t>
            </a:r>
            <a:endParaRPr sz="2000"/>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9" name="Shape 529"/>
        <p:cNvGrpSpPr/>
        <p:nvPr/>
      </p:nvGrpSpPr>
      <p:grpSpPr>
        <a:xfrm>
          <a:off x="0" y="0"/>
          <a:ext cx="0" cy="0"/>
          <a:chOff x="0" y="0"/>
          <a:chExt cx="0" cy="0"/>
        </a:xfrm>
      </p:grpSpPr>
      <p:sp>
        <p:nvSpPr>
          <p:cNvPr id="530" name="Google Shape;530;p8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Mass-Assignment</a:t>
            </a:r>
            <a:endParaRPr/>
          </a:p>
        </p:txBody>
      </p:sp>
      <p:sp>
        <p:nvSpPr>
          <p:cNvPr id="531" name="Google Shape;531;p8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93700" lvl="0" marL="457200" rtl="0" algn="l">
              <a:spcBef>
                <a:spcPts val="0"/>
              </a:spcBef>
              <a:spcAft>
                <a:spcPts val="0"/>
              </a:spcAft>
              <a:buSzPts val="2600"/>
              <a:buChar char="●"/>
            </a:pPr>
            <a:r>
              <a:rPr lang="en" sz="2600"/>
              <a:t>Goes by a few names</a:t>
            </a:r>
            <a:endParaRPr sz="2600"/>
          </a:p>
          <a:p>
            <a:pPr indent="-368300" lvl="1" marL="1371600" rtl="0" algn="l">
              <a:spcBef>
                <a:spcPts val="0"/>
              </a:spcBef>
              <a:spcAft>
                <a:spcPts val="0"/>
              </a:spcAft>
              <a:buSzPts val="2200"/>
              <a:buChar char="○"/>
            </a:pPr>
            <a:r>
              <a:rPr lang="en" sz="2200"/>
              <a:t>Insecure Binder Vulnerability</a:t>
            </a:r>
            <a:endParaRPr sz="2200"/>
          </a:p>
          <a:p>
            <a:pPr indent="-368300" lvl="1" marL="1371600" rtl="0" algn="l">
              <a:spcBef>
                <a:spcPts val="0"/>
              </a:spcBef>
              <a:spcAft>
                <a:spcPts val="0"/>
              </a:spcAft>
              <a:buSzPts val="2200"/>
              <a:buChar char="○"/>
            </a:pPr>
            <a:r>
              <a:rPr lang="en" sz="2200"/>
              <a:t>Insecure Object Mapping</a:t>
            </a:r>
            <a:endParaRPr sz="2200"/>
          </a:p>
          <a:p>
            <a:pPr indent="-368300" lvl="1" marL="1371600" rtl="0" algn="l">
              <a:spcBef>
                <a:spcPts val="0"/>
              </a:spcBef>
              <a:spcAft>
                <a:spcPts val="0"/>
              </a:spcAft>
              <a:buSzPts val="2200"/>
              <a:buChar char="○"/>
            </a:pPr>
            <a:r>
              <a:rPr lang="en" sz="2200"/>
              <a:t>Mass-Assignment</a:t>
            </a:r>
            <a:endParaRPr sz="2200"/>
          </a:p>
          <a:p>
            <a:pPr indent="-393700" lvl="0" marL="457200" rtl="0" algn="l">
              <a:spcBef>
                <a:spcPts val="0"/>
              </a:spcBef>
              <a:spcAft>
                <a:spcPts val="0"/>
              </a:spcAft>
              <a:buSzPts val="2600"/>
              <a:buChar char="●"/>
            </a:pPr>
            <a:r>
              <a:rPr lang="en" sz="2600"/>
              <a:t>Typically happens when a database entry is created or modified and we do so by throwing in *all* user-supplied parameters</a:t>
            </a:r>
            <a:endParaRPr sz="2600"/>
          </a:p>
          <a:p>
            <a:pPr indent="-393700" lvl="0" marL="457200" rtl="0" algn="l">
              <a:spcBef>
                <a:spcPts val="0"/>
              </a:spcBef>
              <a:spcAft>
                <a:spcPts val="0"/>
              </a:spcAft>
              <a:buSzPts val="2600"/>
              <a:buChar char="●"/>
            </a:pPr>
            <a:r>
              <a:rPr lang="en" sz="2600"/>
              <a:t> For example...</a:t>
            </a:r>
            <a:endParaRPr sz="2600"/>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5" name="Shape 535"/>
        <p:cNvGrpSpPr/>
        <p:nvPr/>
      </p:nvGrpSpPr>
      <p:grpSpPr>
        <a:xfrm>
          <a:off x="0" y="0"/>
          <a:ext cx="0" cy="0"/>
          <a:chOff x="0" y="0"/>
          <a:chExt cx="0" cy="0"/>
        </a:xfrm>
      </p:grpSpPr>
      <p:sp>
        <p:nvSpPr>
          <p:cNvPr id="536" name="Google Shape;536;p8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Mass-Assignment - Node</a:t>
            </a:r>
            <a:endParaRPr/>
          </a:p>
        </p:txBody>
      </p:sp>
      <p:pic>
        <p:nvPicPr>
          <p:cNvPr id="537" name="Google Shape;537;p87"/>
          <p:cNvPicPr preferRelativeResize="0"/>
          <p:nvPr/>
        </p:nvPicPr>
        <p:blipFill>
          <a:blip r:embed="rId3">
            <a:alphaModFix/>
          </a:blip>
          <a:stretch>
            <a:fillRect/>
          </a:stretch>
        </p:blipFill>
        <p:spPr>
          <a:xfrm>
            <a:off x="885675" y="1757950"/>
            <a:ext cx="6834776" cy="1715200"/>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1" name="Shape 541"/>
        <p:cNvGrpSpPr/>
        <p:nvPr/>
      </p:nvGrpSpPr>
      <p:grpSpPr>
        <a:xfrm>
          <a:off x="0" y="0"/>
          <a:ext cx="0" cy="0"/>
          <a:chOff x="0" y="0"/>
          <a:chExt cx="0" cy="0"/>
        </a:xfrm>
      </p:grpSpPr>
      <p:sp>
        <p:nvSpPr>
          <p:cNvPr id="542" name="Google Shape;542;p8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Mass-Assignment - Rails</a:t>
            </a:r>
            <a:endParaRPr/>
          </a:p>
          <a:p>
            <a:pPr indent="0" lvl="0" marL="0" rtl="0" algn="l">
              <a:spcBef>
                <a:spcPts val="0"/>
              </a:spcBef>
              <a:spcAft>
                <a:spcPts val="0"/>
              </a:spcAft>
              <a:buNone/>
            </a:pPr>
            <a:r>
              <a:t/>
            </a:r>
            <a:endParaRPr/>
          </a:p>
        </p:txBody>
      </p:sp>
      <p:pic>
        <p:nvPicPr>
          <p:cNvPr id="543" name="Google Shape;543;p88"/>
          <p:cNvPicPr preferRelativeResize="0"/>
          <p:nvPr/>
        </p:nvPicPr>
        <p:blipFill>
          <a:blip r:embed="rId3">
            <a:alphaModFix/>
          </a:blip>
          <a:stretch>
            <a:fillRect/>
          </a:stretch>
        </p:blipFill>
        <p:spPr>
          <a:xfrm>
            <a:off x="155200" y="1414175"/>
            <a:ext cx="5718325" cy="2696450"/>
          </a:xfrm>
          <a:prstGeom prst="rect">
            <a:avLst/>
          </a:prstGeom>
          <a:noFill/>
          <a:ln>
            <a:noFill/>
          </a:ln>
        </p:spPr>
      </p:pic>
      <p:pic>
        <p:nvPicPr>
          <p:cNvPr id="544" name="Google Shape;544;p88"/>
          <p:cNvPicPr preferRelativeResize="0"/>
          <p:nvPr/>
        </p:nvPicPr>
        <p:blipFill rotWithShape="1">
          <a:blip r:embed="rId4">
            <a:alphaModFix/>
          </a:blip>
          <a:srcRect b="12823" l="0" r="16478" t="0"/>
          <a:stretch/>
        </p:blipFill>
        <p:spPr>
          <a:xfrm>
            <a:off x="4830500" y="1216275"/>
            <a:ext cx="4313500" cy="1548475"/>
          </a:xfrm>
          <a:prstGeom prst="rect">
            <a:avLst/>
          </a:prstGeom>
          <a:noFill/>
          <a:ln>
            <a:noFill/>
          </a:ln>
          <a:effectLst>
            <a:outerShdw blurRad="57150" rotWithShape="0" algn="bl" dir="5400000" dist="19050">
              <a:srgbClr val="FFFFFF">
                <a:alpha val="50000"/>
              </a:srgbClr>
            </a:outerShdw>
          </a:effectLst>
        </p:spPr>
      </p:pic>
      <p:pic>
        <p:nvPicPr>
          <p:cNvPr id="545" name="Google Shape;545;p88"/>
          <p:cNvPicPr preferRelativeResize="0"/>
          <p:nvPr/>
        </p:nvPicPr>
        <p:blipFill>
          <a:blip r:embed="rId5">
            <a:alphaModFix/>
          </a:blip>
          <a:stretch>
            <a:fillRect/>
          </a:stretch>
        </p:blipFill>
        <p:spPr>
          <a:xfrm>
            <a:off x="4931125" y="3094675"/>
            <a:ext cx="3901175" cy="1170350"/>
          </a:xfrm>
          <a:prstGeom prst="rect">
            <a:avLst/>
          </a:prstGeom>
          <a:noFill/>
          <a:ln>
            <a:noFill/>
          </a:ln>
          <a:effectLst>
            <a:outerShdw blurRad="57150" rotWithShape="0" algn="bl" dir="5400000" dist="19050">
              <a:srgbClr val="FFFFFF">
                <a:alpha val="50000"/>
              </a:srgbClr>
            </a:outerShdw>
          </a:effectLst>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9" name="Shape 549"/>
        <p:cNvGrpSpPr/>
        <p:nvPr/>
      </p:nvGrpSpPr>
      <p:grpSpPr>
        <a:xfrm>
          <a:off x="0" y="0"/>
          <a:ext cx="0" cy="0"/>
          <a:chOff x="0" y="0"/>
          <a:chExt cx="0" cy="0"/>
        </a:xfrm>
      </p:grpSpPr>
      <p:sp>
        <p:nvSpPr>
          <p:cNvPr id="550" name="Google Shape;550;p8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Authorization Review Checklist</a:t>
            </a:r>
            <a:endParaRPr/>
          </a:p>
        </p:txBody>
      </p:sp>
      <p:sp>
        <p:nvSpPr>
          <p:cNvPr id="551" name="Google Shape;551;p8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9250" lvl="0" marL="457200" marR="0" rtl="0" algn="l">
              <a:lnSpc>
                <a:spcPct val="115000"/>
              </a:lnSpc>
              <a:spcBef>
                <a:spcPts val="0"/>
              </a:spcBef>
              <a:spcAft>
                <a:spcPts val="0"/>
              </a:spcAft>
              <a:buSzPts val="1900"/>
              <a:buChar char="●"/>
            </a:pPr>
            <a:r>
              <a:rPr lang="en" sz="1900"/>
              <a:t>Is it possible to bypass authorization restrictions by accessing content directly (e.g. can a non-privileged user access the administration pages of an application)?</a:t>
            </a:r>
            <a:endParaRPr sz="1900"/>
          </a:p>
          <a:p>
            <a:pPr indent="-349250" lvl="0" marL="457200" marR="0" rtl="0" algn="l">
              <a:lnSpc>
                <a:spcPct val="115000"/>
              </a:lnSpc>
              <a:spcBef>
                <a:spcPts val="0"/>
              </a:spcBef>
              <a:spcAft>
                <a:spcPts val="0"/>
              </a:spcAft>
              <a:buSzPts val="1900"/>
              <a:buChar char="●"/>
            </a:pPr>
            <a:r>
              <a:rPr lang="en" sz="1900"/>
              <a:t>Can a user escalate privileges through cookie modification, altering form input values and HTTP headers, or by fuzzing URL-based parameters?</a:t>
            </a:r>
            <a:endParaRPr sz="1900"/>
          </a:p>
          <a:p>
            <a:pPr indent="-349250" lvl="0" marL="457200" marR="0" rtl="0" algn="l">
              <a:lnSpc>
                <a:spcPct val="115000"/>
              </a:lnSpc>
              <a:spcBef>
                <a:spcPts val="0"/>
              </a:spcBef>
              <a:spcAft>
                <a:spcPts val="0"/>
              </a:spcAft>
              <a:buSzPts val="1900"/>
              <a:buChar char="●"/>
            </a:pPr>
            <a:r>
              <a:rPr lang="en" sz="1900"/>
              <a:t>Are there horizontal escalation/Insecure Direct Object References in the source code?</a:t>
            </a:r>
            <a:endParaRPr sz="1900"/>
          </a:p>
          <a:p>
            <a:pPr indent="-349250" lvl="0" marL="457200" marR="0" rtl="0" algn="l">
              <a:lnSpc>
                <a:spcPct val="115000"/>
              </a:lnSpc>
              <a:spcBef>
                <a:spcPts val="0"/>
              </a:spcBef>
              <a:spcAft>
                <a:spcPts val="0"/>
              </a:spcAft>
              <a:buSzPts val="1900"/>
              <a:buChar char="●"/>
            </a:pPr>
            <a:r>
              <a:rPr lang="en" sz="1900"/>
              <a:t>Are authentication and authorization flows the first logic executed for each request?</a:t>
            </a:r>
            <a:endParaRPr sz="1900"/>
          </a:p>
          <a:p>
            <a:pPr indent="-349250" lvl="0" marL="457200" marR="0" rtl="0" algn="l">
              <a:lnSpc>
                <a:spcPct val="115000"/>
              </a:lnSpc>
              <a:spcBef>
                <a:spcPts val="0"/>
              </a:spcBef>
              <a:spcAft>
                <a:spcPts val="0"/>
              </a:spcAft>
              <a:buSzPts val="1900"/>
              <a:buChar char="●"/>
            </a:pPr>
            <a:r>
              <a:rPr lang="en" sz="1900"/>
              <a:t>Are authorization checks granular (page and directory level) or per-application?</a:t>
            </a:r>
            <a:endParaRPr sz="1900"/>
          </a:p>
          <a:p>
            <a:pPr indent="0" lvl="0" marL="0" rtl="0" algn="l">
              <a:spcBef>
                <a:spcPts val="1600"/>
              </a:spcBef>
              <a:spcAft>
                <a:spcPts val="1600"/>
              </a:spcAft>
              <a:buNone/>
            </a:pPr>
            <a:r>
              <a:t/>
            </a:r>
            <a:endParaRPr sz="1900"/>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5" name="Shape 555"/>
        <p:cNvGrpSpPr/>
        <p:nvPr/>
      </p:nvGrpSpPr>
      <p:grpSpPr>
        <a:xfrm>
          <a:off x="0" y="0"/>
          <a:ext cx="0" cy="0"/>
          <a:chOff x="0" y="0"/>
          <a:chExt cx="0" cy="0"/>
        </a:xfrm>
      </p:grpSpPr>
      <p:sp>
        <p:nvSpPr>
          <p:cNvPr id="556" name="Google Shape;556;p9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Authorization Review Checklist</a:t>
            </a:r>
            <a:endParaRPr/>
          </a:p>
        </p:txBody>
      </p:sp>
      <p:sp>
        <p:nvSpPr>
          <p:cNvPr id="557" name="Google Shape;557;p9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81000" lvl="0" marL="457200" marR="0" rtl="0" algn="l">
              <a:lnSpc>
                <a:spcPct val="115000"/>
              </a:lnSpc>
              <a:spcBef>
                <a:spcPts val="0"/>
              </a:spcBef>
              <a:spcAft>
                <a:spcPts val="0"/>
              </a:spcAft>
              <a:buSzPts val="2400"/>
              <a:buChar char="●"/>
            </a:pPr>
            <a:r>
              <a:rPr lang="en" sz="2400"/>
              <a:t>Are access to sensitive pages and data denied by default?</a:t>
            </a:r>
            <a:endParaRPr sz="2400"/>
          </a:p>
          <a:p>
            <a:pPr indent="-381000" lvl="0" marL="457200" marR="0" rtl="0" algn="l">
              <a:lnSpc>
                <a:spcPct val="115000"/>
              </a:lnSpc>
              <a:spcBef>
                <a:spcPts val="0"/>
              </a:spcBef>
              <a:spcAft>
                <a:spcPts val="0"/>
              </a:spcAft>
              <a:buSzPts val="2400"/>
              <a:buChar char="●"/>
            </a:pPr>
            <a:r>
              <a:rPr lang="en" sz="2400"/>
              <a:t>Are users forced to re-assert their credentials for requests that have critical side-effect (account changes, password reset, etc)?</a:t>
            </a:r>
            <a:endParaRPr sz="2400"/>
          </a:p>
          <a:p>
            <a:pPr indent="-381000" lvl="0" marL="457200" marR="0" rtl="0" algn="l">
              <a:lnSpc>
                <a:spcPct val="115000"/>
              </a:lnSpc>
              <a:spcBef>
                <a:spcPts val="0"/>
              </a:spcBef>
              <a:spcAft>
                <a:spcPts val="0"/>
              </a:spcAft>
              <a:buSzPts val="2400"/>
              <a:buChar char="●"/>
            </a:pPr>
            <a:r>
              <a:rPr lang="en" sz="2400"/>
              <a:t>Do authorization checks have clearly defined roles?</a:t>
            </a:r>
            <a:endParaRPr sz="2400"/>
          </a:p>
          <a:p>
            <a:pPr indent="-381000" lvl="0" marL="457200" marR="0" rtl="0" algn="l">
              <a:lnSpc>
                <a:spcPct val="115000"/>
              </a:lnSpc>
              <a:spcBef>
                <a:spcPts val="0"/>
              </a:spcBef>
              <a:spcAft>
                <a:spcPts val="0"/>
              </a:spcAft>
              <a:buSzPts val="2400"/>
              <a:buChar char="●"/>
            </a:pPr>
            <a:r>
              <a:rPr lang="en" sz="2400"/>
              <a:t>Can authorization be circumvented by parameter or cookie/token manipulation?</a:t>
            </a:r>
            <a:endParaRPr sz="2400"/>
          </a:p>
          <a:p>
            <a:pPr indent="-381000" lvl="0" marL="457200" marR="0" rtl="0" algn="l">
              <a:lnSpc>
                <a:spcPct val="115000"/>
              </a:lnSpc>
              <a:spcBef>
                <a:spcPts val="0"/>
              </a:spcBef>
              <a:spcAft>
                <a:spcPts val="0"/>
              </a:spcAft>
              <a:buSzPts val="2400"/>
              <a:buChar char="●"/>
            </a:pPr>
            <a:r>
              <a:rPr lang="en" sz="2400"/>
              <a:t>Are CSRF protections in place and appropriate?</a:t>
            </a:r>
            <a:endParaRPr sz="2400"/>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1" name="Shape 561"/>
        <p:cNvGrpSpPr/>
        <p:nvPr/>
      </p:nvGrpSpPr>
      <p:grpSpPr>
        <a:xfrm>
          <a:off x="0" y="0"/>
          <a:ext cx="0" cy="0"/>
          <a:chOff x="0" y="0"/>
          <a:chExt cx="0" cy="0"/>
        </a:xfrm>
      </p:grpSpPr>
      <p:sp>
        <p:nvSpPr>
          <p:cNvPr id="562" name="Google Shape;562;p91"/>
          <p:cNvSpPr txBox="1"/>
          <p:nvPr>
            <p:ph type="title"/>
          </p:nvPr>
        </p:nvSpPr>
        <p:spPr>
          <a:xfrm>
            <a:off x="265500" y="1205825"/>
            <a:ext cx="4045200" cy="1509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Authorization</a:t>
            </a:r>
            <a:endParaRPr/>
          </a:p>
        </p:txBody>
      </p:sp>
      <p:sp>
        <p:nvSpPr>
          <p:cNvPr id="563" name="Google Shape;563;p91"/>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0" lvl="0" marL="0" rtl="0" algn="l">
              <a:spcBef>
                <a:spcPts val="0"/>
              </a:spcBef>
              <a:spcAft>
                <a:spcPts val="1600"/>
              </a:spcAft>
              <a:buNone/>
            </a:pPr>
            <a:r>
              <a:t/>
            </a:r>
            <a:endParaRPr/>
          </a:p>
        </p:txBody>
      </p:sp>
      <p:sp>
        <p:nvSpPr>
          <p:cNvPr id="564" name="Google Shape;564;p91"/>
          <p:cNvSpPr txBox="1"/>
          <p:nvPr>
            <p:ph idx="1" type="subTitle"/>
          </p:nvPr>
        </p:nvSpPr>
        <p:spPr>
          <a:xfrm>
            <a:off x="265500" y="2769001"/>
            <a:ext cx="4045200" cy="1345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Exercise Genghis Khan</a:t>
            </a:r>
            <a:endParaRPr/>
          </a:p>
          <a:p>
            <a:pPr indent="0" lvl="0" marL="0" rtl="0" algn="ctr">
              <a:spcBef>
                <a:spcPts val="0"/>
              </a:spcBef>
              <a:spcAft>
                <a:spcPts val="0"/>
              </a:spcAft>
              <a:buNone/>
            </a:pPr>
            <a:r>
              <a:t/>
            </a:r>
            <a:endParaRPr/>
          </a:p>
          <a:p>
            <a:pPr indent="0" lvl="0" marL="0" rtl="0" algn="ctr">
              <a:spcBef>
                <a:spcPts val="0"/>
              </a:spcBef>
              <a:spcAft>
                <a:spcPts val="0"/>
              </a:spcAft>
              <a:buNone/>
            </a:pPr>
            <a:r>
              <a:rPr lang="en"/>
              <a:t>What skea_django authorization items are we concerned about?</a:t>
            </a:r>
            <a:endParaRPr/>
          </a:p>
          <a:p>
            <a:pPr indent="0" lvl="0" marL="0" rtl="0" algn="ctr">
              <a:spcBef>
                <a:spcPts val="0"/>
              </a:spcBef>
              <a:spcAft>
                <a:spcPts val="0"/>
              </a:spcAft>
              <a:buNone/>
            </a:pPr>
            <a:r>
              <a:rPr lang="en"/>
              <a:t>Test access control checklist items.</a:t>
            </a:r>
            <a:endParaRPr/>
          </a:p>
        </p:txBody>
      </p:sp>
      <p:pic>
        <p:nvPicPr>
          <p:cNvPr id="565" name="Google Shape;565;p91"/>
          <p:cNvPicPr preferRelativeResize="0"/>
          <p:nvPr/>
        </p:nvPicPr>
        <p:blipFill>
          <a:blip r:embed="rId3">
            <a:alphaModFix/>
          </a:blip>
          <a:stretch>
            <a:fillRect/>
          </a:stretch>
        </p:blipFill>
        <p:spPr>
          <a:xfrm>
            <a:off x="4705163" y="1363025"/>
            <a:ext cx="4305675" cy="24174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 name="Shape 103"/>
        <p:cNvGrpSpPr/>
        <p:nvPr/>
      </p:nvGrpSpPr>
      <p:grpSpPr>
        <a:xfrm>
          <a:off x="0" y="0"/>
          <a:ext cx="0" cy="0"/>
          <a:chOff x="0" y="0"/>
          <a:chExt cx="0" cy="0"/>
        </a:xfrm>
      </p:grpSpPr>
      <p:sp>
        <p:nvSpPr>
          <p:cNvPr id="104" name="Google Shape;104;p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Circle-K Framework</a:t>
            </a:r>
            <a:endParaRPr/>
          </a:p>
        </p:txBody>
      </p:sp>
      <p:sp>
        <p:nvSpPr>
          <p:cNvPr id="105" name="Google Shape;105;p2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00050" lvl="0" marL="457200" rtl="0" algn="l">
              <a:spcBef>
                <a:spcPts val="0"/>
              </a:spcBef>
              <a:spcAft>
                <a:spcPts val="0"/>
              </a:spcAft>
              <a:buSzPts val="2700"/>
              <a:buAutoNum type="arabicPeriod"/>
            </a:pPr>
            <a:r>
              <a:rPr lang="en" sz="2700"/>
              <a:t>Open a file, take notes :-)</a:t>
            </a:r>
            <a:endParaRPr sz="2700"/>
          </a:p>
          <a:p>
            <a:pPr indent="-400050" lvl="0" marL="457200" rtl="0" algn="l">
              <a:spcBef>
                <a:spcPts val="0"/>
              </a:spcBef>
              <a:spcAft>
                <a:spcPts val="0"/>
              </a:spcAft>
              <a:buSzPts val="2700"/>
              <a:buAutoNum type="arabicPeriod"/>
            </a:pPr>
            <a:r>
              <a:rPr lang="en" sz="2700"/>
              <a:t>Get to know the application purpose</a:t>
            </a:r>
            <a:endParaRPr sz="2700"/>
          </a:p>
          <a:p>
            <a:pPr indent="-400050" lvl="0" marL="457200" rtl="0" algn="l">
              <a:spcBef>
                <a:spcPts val="0"/>
              </a:spcBef>
              <a:spcAft>
                <a:spcPts val="0"/>
              </a:spcAft>
              <a:buSzPts val="2700"/>
              <a:buAutoNum type="arabicPeriod"/>
            </a:pPr>
            <a:r>
              <a:rPr lang="en" sz="2700"/>
              <a:t>Map the application</a:t>
            </a:r>
            <a:endParaRPr sz="2700"/>
          </a:p>
          <a:p>
            <a:pPr indent="-400050" lvl="0" marL="457200" rtl="0" algn="l">
              <a:spcBef>
                <a:spcPts val="0"/>
              </a:spcBef>
              <a:spcAft>
                <a:spcPts val="0"/>
              </a:spcAft>
              <a:buSzPts val="2700"/>
              <a:buAutoNum type="arabicPeriod"/>
            </a:pPr>
            <a:r>
              <a:rPr lang="en" sz="2700"/>
              <a:t>Brainstorm risks to the application</a:t>
            </a:r>
            <a:endParaRPr sz="2700"/>
          </a:p>
          <a:p>
            <a:pPr indent="-400050" lvl="0" marL="457200" rtl="0" algn="l">
              <a:spcBef>
                <a:spcPts val="0"/>
              </a:spcBef>
              <a:spcAft>
                <a:spcPts val="0"/>
              </a:spcAft>
              <a:buSzPts val="2700"/>
              <a:buAutoNum type="arabicPeriod"/>
            </a:pPr>
            <a:r>
              <a:rPr b="1" lang="en" sz="2700"/>
              <a:t>Build your list of review items</a:t>
            </a:r>
            <a:endParaRPr b="1" sz="2700"/>
          </a:p>
          <a:p>
            <a:pPr indent="-400050" lvl="0" marL="457200" rtl="0" algn="l">
              <a:spcBef>
                <a:spcPts val="0"/>
              </a:spcBef>
              <a:spcAft>
                <a:spcPts val="0"/>
              </a:spcAft>
              <a:buSzPts val="2700"/>
              <a:buAutoNum type="arabicPeriod"/>
            </a:pPr>
            <a:r>
              <a:rPr lang="en" sz="2700"/>
              <a:t>Perform all reviews</a:t>
            </a:r>
            <a:endParaRPr sz="2700"/>
          </a:p>
          <a:p>
            <a:pPr indent="-400050" lvl="0" marL="457200" rtl="0" algn="l">
              <a:spcBef>
                <a:spcPts val="0"/>
              </a:spcBef>
              <a:spcAft>
                <a:spcPts val="0"/>
              </a:spcAft>
              <a:buSzPts val="2700"/>
              <a:buAutoNum type="arabicPeriod"/>
            </a:pPr>
            <a:r>
              <a:rPr lang="en" sz="2700"/>
              <a:t>Double back </a:t>
            </a:r>
            <a:endParaRPr sz="2700"/>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9" name="Shape 569"/>
        <p:cNvGrpSpPr/>
        <p:nvPr/>
      </p:nvGrpSpPr>
      <p:grpSpPr>
        <a:xfrm>
          <a:off x="0" y="0"/>
          <a:ext cx="0" cy="0"/>
          <a:chOff x="0" y="0"/>
          <a:chExt cx="0" cy="0"/>
        </a:xfrm>
      </p:grpSpPr>
      <p:sp>
        <p:nvSpPr>
          <p:cNvPr id="570" name="Google Shape;570;p9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Genghis Khan</a:t>
            </a:r>
            <a:r>
              <a:rPr lang="en"/>
              <a:t> Exercise - Post-Mortem</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571" name="Google Shape;571;p9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87350" lvl="0" marL="457200" rtl="0" algn="l">
              <a:spcBef>
                <a:spcPts val="0"/>
              </a:spcBef>
              <a:spcAft>
                <a:spcPts val="0"/>
              </a:spcAft>
              <a:buSzPts val="2500"/>
              <a:buChar char="●"/>
            </a:pPr>
            <a:r>
              <a:rPr lang="en" sz="2500"/>
              <a:t>First of all look into views.py</a:t>
            </a:r>
            <a:endParaRPr sz="2500"/>
          </a:p>
          <a:p>
            <a:pPr indent="0" lvl="0" marL="457200" rtl="0" algn="l">
              <a:spcBef>
                <a:spcPts val="1600"/>
              </a:spcBef>
              <a:spcAft>
                <a:spcPts val="1600"/>
              </a:spcAft>
              <a:buNone/>
            </a:pPr>
            <a:r>
              <a:t/>
            </a:r>
            <a:endParaRPr/>
          </a:p>
        </p:txBody>
      </p:sp>
      <p:pic>
        <p:nvPicPr>
          <p:cNvPr id="572" name="Google Shape;572;p92"/>
          <p:cNvPicPr preferRelativeResize="0"/>
          <p:nvPr/>
        </p:nvPicPr>
        <p:blipFill>
          <a:blip r:embed="rId3">
            <a:alphaModFix/>
          </a:blip>
          <a:stretch>
            <a:fillRect/>
          </a:stretch>
        </p:blipFill>
        <p:spPr>
          <a:xfrm>
            <a:off x="0" y="1816972"/>
            <a:ext cx="9144000" cy="4774557"/>
          </a:xfrm>
          <a:prstGeom prst="rect">
            <a:avLst/>
          </a:prstGeom>
          <a:noFill/>
          <a:ln>
            <a:noFill/>
          </a:ln>
        </p:spPr>
      </p:pic>
      <p:sp>
        <p:nvSpPr>
          <p:cNvPr id="573" name="Google Shape;573;p92"/>
          <p:cNvSpPr/>
          <p:nvPr/>
        </p:nvSpPr>
        <p:spPr>
          <a:xfrm>
            <a:off x="686425" y="3995900"/>
            <a:ext cx="2132700" cy="453600"/>
          </a:xfrm>
          <a:prstGeom prst="rect">
            <a:avLst/>
          </a:prstGeom>
          <a:noFill/>
          <a:ln cap="flat" cmpd="sng" w="285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7" name="Shape 577"/>
        <p:cNvGrpSpPr/>
        <p:nvPr/>
      </p:nvGrpSpPr>
      <p:grpSpPr>
        <a:xfrm>
          <a:off x="0" y="0"/>
          <a:ext cx="0" cy="0"/>
          <a:chOff x="0" y="0"/>
          <a:chExt cx="0" cy="0"/>
        </a:xfrm>
      </p:grpSpPr>
      <p:sp>
        <p:nvSpPr>
          <p:cNvPr id="578" name="Google Shape;578;p9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Genghis Khan Exercise - Post-Mortem</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579" name="Google Shape;579;p9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87350" lvl="0" marL="457200" rtl="0" algn="l">
              <a:spcBef>
                <a:spcPts val="0"/>
              </a:spcBef>
              <a:spcAft>
                <a:spcPts val="0"/>
              </a:spcAft>
              <a:buSzPts val="2500"/>
              <a:buChar char="●"/>
            </a:pPr>
            <a:r>
              <a:rPr lang="en" sz="2500"/>
              <a:t>What about objects? Does it protect against IDOR? How?</a:t>
            </a:r>
            <a:endParaRPr sz="2500"/>
          </a:p>
          <a:p>
            <a:pPr indent="0" lvl="0" marL="457200" rtl="0" algn="l">
              <a:spcBef>
                <a:spcPts val="1600"/>
              </a:spcBef>
              <a:spcAft>
                <a:spcPts val="1600"/>
              </a:spcAft>
              <a:buNone/>
            </a:pPr>
            <a:r>
              <a:t/>
            </a:r>
            <a:endParaRPr/>
          </a:p>
        </p:txBody>
      </p:sp>
      <p:pic>
        <p:nvPicPr>
          <p:cNvPr id="580" name="Google Shape;580;p93"/>
          <p:cNvPicPr preferRelativeResize="0"/>
          <p:nvPr/>
        </p:nvPicPr>
        <p:blipFill>
          <a:blip r:embed="rId3">
            <a:alphaModFix/>
          </a:blip>
          <a:stretch>
            <a:fillRect/>
          </a:stretch>
        </p:blipFill>
        <p:spPr>
          <a:xfrm>
            <a:off x="0" y="2084176"/>
            <a:ext cx="9143999" cy="2484699"/>
          </a:xfrm>
          <a:prstGeom prst="rect">
            <a:avLst/>
          </a:prstGeom>
          <a:noFill/>
          <a:ln>
            <a:noFill/>
          </a:ln>
        </p:spPr>
      </p:pic>
      <p:sp>
        <p:nvSpPr>
          <p:cNvPr id="581" name="Google Shape;581;p93"/>
          <p:cNvSpPr/>
          <p:nvPr/>
        </p:nvSpPr>
        <p:spPr>
          <a:xfrm>
            <a:off x="2828800" y="3205375"/>
            <a:ext cx="6203400" cy="459600"/>
          </a:xfrm>
          <a:prstGeom prst="rect">
            <a:avLst/>
          </a:prstGeom>
          <a:noFill/>
          <a:ln cap="flat" cmpd="sng" w="285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8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5" name="Shape 585"/>
        <p:cNvGrpSpPr/>
        <p:nvPr/>
      </p:nvGrpSpPr>
      <p:grpSpPr>
        <a:xfrm>
          <a:off x="0" y="0"/>
          <a:ext cx="0" cy="0"/>
          <a:chOff x="0" y="0"/>
          <a:chExt cx="0" cy="0"/>
        </a:xfrm>
      </p:grpSpPr>
      <p:sp>
        <p:nvSpPr>
          <p:cNvPr id="586" name="Google Shape;586;p94"/>
          <p:cNvSpPr txBox="1"/>
          <p:nvPr>
            <p:ph type="title"/>
          </p:nvPr>
        </p:nvSpPr>
        <p:spPr>
          <a:xfrm>
            <a:off x="510450" y="2057400"/>
            <a:ext cx="8123100" cy="77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Authentication</a:t>
            </a:r>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0" name="Shape 590"/>
        <p:cNvGrpSpPr/>
        <p:nvPr/>
      </p:nvGrpSpPr>
      <p:grpSpPr>
        <a:xfrm>
          <a:off x="0" y="0"/>
          <a:ext cx="0" cy="0"/>
          <a:chOff x="0" y="0"/>
          <a:chExt cx="0" cy="0"/>
        </a:xfrm>
      </p:grpSpPr>
      <p:sp>
        <p:nvSpPr>
          <p:cNvPr id="591" name="Google Shape;591;p9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Authentication</a:t>
            </a:r>
            <a:r>
              <a:rPr lang="en"/>
              <a:t> Review</a:t>
            </a:r>
            <a:endParaRPr/>
          </a:p>
        </p:txBody>
      </p:sp>
      <p:sp>
        <p:nvSpPr>
          <p:cNvPr id="592" name="Google Shape;592;p9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61950" lvl="0" marL="457200" rtl="0" algn="l">
              <a:spcBef>
                <a:spcPts val="0"/>
              </a:spcBef>
              <a:spcAft>
                <a:spcPts val="0"/>
              </a:spcAft>
              <a:buSzPts val="2100"/>
              <a:buChar char="●"/>
            </a:pPr>
            <a:r>
              <a:rPr lang="en" sz="2100"/>
              <a:t>Authentication establishes user identity</a:t>
            </a:r>
            <a:endParaRPr sz="2100"/>
          </a:p>
          <a:p>
            <a:pPr indent="-361950" lvl="0" marL="457200" rtl="0" algn="l">
              <a:spcBef>
                <a:spcPts val="0"/>
              </a:spcBef>
              <a:spcAft>
                <a:spcPts val="0"/>
              </a:spcAft>
              <a:buSzPts val="2100"/>
              <a:buChar char="●"/>
            </a:pPr>
            <a:r>
              <a:rPr lang="en" sz="2100"/>
              <a:t>Examine the user identification process of the application.</a:t>
            </a:r>
            <a:endParaRPr sz="2100"/>
          </a:p>
          <a:p>
            <a:pPr indent="-361950" lvl="0" marL="457200" marR="0" rtl="0" algn="l">
              <a:lnSpc>
                <a:spcPct val="115000"/>
              </a:lnSpc>
              <a:spcBef>
                <a:spcPts val="0"/>
              </a:spcBef>
              <a:spcAft>
                <a:spcPts val="0"/>
              </a:spcAft>
              <a:buClr>
                <a:schemeClr val="accent3"/>
              </a:buClr>
              <a:buSzPts val="2100"/>
              <a:buFont typeface="Proxima Nova"/>
              <a:buChar char="●"/>
            </a:pPr>
            <a:r>
              <a:rPr lang="en" sz="2100"/>
              <a:t>Available application resources include both unidentified and identified users</a:t>
            </a:r>
            <a:endParaRPr sz="2100"/>
          </a:p>
          <a:p>
            <a:pPr indent="-361950" lvl="0" marL="457200" marR="0" rtl="0" algn="l">
              <a:lnSpc>
                <a:spcPct val="115000"/>
              </a:lnSpc>
              <a:spcBef>
                <a:spcPts val="0"/>
              </a:spcBef>
              <a:spcAft>
                <a:spcPts val="0"/>
              </a:spcAft>
              <a:buClr>
                <a:schemeClr val="accent3"/>
              </a:buClr>
              <a:buSzPts val="2100"/>
              <a:buFont typeface="Proxima Nova"/>
              <a:buChar char="●"/>
            </a:pPr>
            <a:r>
              <a:rPr lang="en" sz="2100"/>
              <a:t>Use enumeration of the application endpoints to trace the authentication flow and functions.</a:t>
            </a:r>
            <a:endParaRPr sz="2100"/>
          </a:p>
          <a:p>
            <a:pPr indent="-361950" lvl="0" marL="457200" marR="0" rtl="0" algn="l">
              <a:lnSpc>
                <a:spcPct val="115000"/>
              </a:lnSpc>
              <a:spcBef>
                <a:spcPts val="0"/>
              </a:spcBef>
              <a:spcAft>
                <a:spcPts val="0"/>
              </a:spcAft>
              <a:buClr>
                <a:schemeClr val="accent3"/>
              </a:buClr>
              <a:buSzPts val="2100"/>
              <a:buFont typeface="Proxima Nova"/>
              <a:buChar char="●"/>
            </a:pPr>
            <a:r>
              <a:rPr lang="en" sz="2100"/>
              <a:t>Sensitive application and business functionality should redirect as appropriate to the authentication flow to properly identify a user</a:t>
            </a:r>
            <a:endParaRPr sz="2100"/>
          </a:p>
          <a:p>
            <a:pPr indent="-361950" lvl="0" marL="457200" marR="0" rtl="0" algn="l">
              <a:lnSpc>
                <a:spcPct val="115000"/>
              </a:lnSpc>
              <a:spcBef>
                <a:spcPts val="0"/>
              </a:spcBef>
              <a:spcAft>
                <a:spcPts val="0"/>
              </a:spcAft>
              <a:buClr>
                <a:schemeClr val="accent3"/>
              </a:buClr>
              <a:buSzPts val="2100"/>
              <a:buFont typeface="Proxima Nova"/>
              <a:buChar char="●"/>
            </a:pPr>
            <a:r>
              <a:rPr lang="en" sz="2100"/>
              <a:t>Include an application functionality that identifies a user in this review</a:t>
            </a:r>
            <a:endParaRPr sz="2100"/>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6" name="Shape 596"/>
        <p:cNvGrpSpPr/>
        <p:nvPr/>
      </p:nvGrpSpPr>
      <p:grpSpPr>
        <a:xfrm>
          <a:off x="0" y="0"/>
          <a:ext cx="0" cy="0"/>
          <a:chOff x="0" y="0"/>
          <a:chExt cx="0" cy="0"/>
        </a:xfrm>
      </p:grpSpPr>
      <p:sp>
        <p:nvSpPr>
          <p:cNvPr id="597" name="Google Shape;597;p9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Authentication Review</a:t>
            </a:r>
            <a:endParaRPr/>
          </a:p>
        </p:txBody>
      </p:sp>
      <p:sp>
        <p:nvSpPr>
          <p:cNvPr id="598" name="Google Shape;598;p96"/>
          <p:cNvSpPr txBox="1"/>
          <p:nvPr>
            <p:ph idx="1" type="body"/>
          </p:nvPr>
        </p:nvSpPr>
        <p:spPr>
          <a:xfrm>
            <a:off x="311700" y="1152475"/>
            <a:ext cx="8520600" cy="3416400"/>
          </a:xfrm>
          <a:prstGeom prst="rect">
            <a:avLst/>
          </a:prstGeom>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1600"/>
              </a:spcAft>
              <a:buNone/>
            </a:pPr>
            <a:r>
              <a:rPr lang="en" sz="3000"/>
              <a:t>How does an application confirm identity?</a:t>
            </a:r>
            <a:endParaRPr sz="3000"/>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2" name="Shape 602"/>
        <p:cNvGrpSpPr/>
        <p:nvPr/>
      </p:nvGrpSpPr>
      <p:grpSpPr>
        <a:xfrm>
          <a:off x="0" y="0"/>
          <a:ext cx="0" cy="0"/>
          <a:chOff x="0" y="0"/>
          <a:chExt cx="0" cy="0"/>
        </a:xfrm>
      </p:grpSpPr>
      <p:sp>
        <p:nvSpPr>
          <p:cNvPr id="603" name="Google Shape;603;p9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Authentication Review Vulnerabilities</a:t>
            </a:r>
            <a:endParaRPr/>
          </a:p>
        </p:txBody>
      </p:sp>
      <p:sp>
        <p:nvSpPr>
          <p:cNvPr id="604" name="Google Shape;604;p9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sz="2400"/>
              <a:t>Broken Authentication - OWASP Top 10 A2:2017</a:t>
            </a:r>
            <a:endParaRPr sz="2400"/>
          </a:p>
          <a:p>
            <a:pPr indent="-381000" lvl="0" marL="457200" rtl="0" algn="l">
              <a:spcBef>
                <a:spcPts val="0"/>
              </a:spcBef>
              <a:spcAft>
                <a:spcPts val="0"/>
              </a:spcAft>
              <a:buSzPts val="2400"/>
              <a:buChar char="●"/>
            </a:pPr>
            <a:r>
              <a:rPr lang="en" sz="2400"/>
              <a:t>User Enumeration</a:t>
            </a:r>
            <a:endParaRPr sz="2400"/>
          </a:p>
          <a:p>
            <a:pPr indent="-381000" lvl="0" marL="457200" rtl="0" algn="l">
              <a:spcBef>
                <a:spcPts val="0"/>
              </a:spcBef>
              <a:spcAft>
                <a:spcPts val="0"/>
              </a:spcAft>
              <a:buSzPts val="2400"/>
              <a:buChar char="●"/>
            </a:pPr>
            <a:r>
              <a:rPr lang="en" sz="2400"/>
              <a:t>Session Management Issues</a:t>
            </a:r>
            <a:endParaRPr sz="2400"/>
          </a:p>
          <a:p>
            <a:pPr indent="-381000" lvl="0" marL="457200" rtl="0" algn="l">
              <a:spcBef>
                <a:spcPts val="0"/>
              </a:spcBef>
              <a:spcAft>
                <a:spcPts val="0"/>
              </a:spcAft>
              <a:buSzPts val="2400"/>
              <a:buChar char="●"/>
            </a:pPr>
            <a:r>
              <a:rPr lang="en" sz="2400"/>
              <a:t>Authentication Bypass</a:t>
            </a:r>
            <a:endParaRPr sz="2400"/>
          </a:p>
          <a:p>
            <a:pPr indent="-381000" lvl="0" marL="457200" rtl="0" algn="l">
              <a:spcBef>
                <a:spcPts val="0"/>
              </a:spcBef>
              <a:spcAft>
                <a:spcPts val="0"/>
              </a:spcAft>
              <a:buSzPts val="2400"/>
              <a:buChar char="●"/>
            </a:pPr>
            <a:r>
              <a:rPr lang="en" sz="2400"/>
              <a:t>Brute-Force Attacks</a:t>
            </a:r>
            <a:endParaRPr sz="2400"/>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8" name="Shape 608"/>
        <p:cNvGrpSpPr/>
        <p:nvPr/>
      </p:nvGrpSpPr>
      <p:grpSpPr>
        <a:xfrm>
          <a:off x="0" y="0"/>
          <a:ext cx="0" cy="0"/>
          <a:chOff x="0" y="0"/>
          <a:chExt cx="0" cy="0"/>
        </a:xfrm>
      </p:grpSpPr>
      <p:sp>
        <p:nvSpPr>
          <p:cNvPr id="609" name="Google Shape;609;p9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User Enumeration - Login Page</a:t>
            </a:r>
            <a:endParaRPr/>
          </a:p>
        </p:txBody>
      </p:sp>
      <p:pic>
        <p:nvPicPr>
          <p:cNvPr id="610" name="Google Shape;610;p98"/>
          <p:cNvPicPr preferRelativeResize="0"/>
          <p:nvPr/>
        </p:nvPicPr>
        <p:blipFill>
          <a:blip r:embed="rId3">
            <a:alphaModFix/>
          </a:blip>
          <a:stretch>
            <a:fillRect/>
          </a:stretch>
        </p:blipFill>
        <p:spPr>
          <a:xfrm>
            <a:off x="981075" y="1170125"/>
            <a:ext cx="7181850" cy="3733800"/>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4" name="Shape 614"/>
        <p:cNvGrpSpPr/>
        <p:nvPr/>
      </p:nvGrpSpPr>
      <p:grpSpPr>
        <a:xfrm>
          <a:off x="0" y="0"/>
          <a:ext cx="0" cy="0"/>
          <a:chOff x="0" y="0"/>
          <a:chExt cx="0" cy="0"/>
        </a:xfrm>
      </p:grpSpPr>
      <p:sp>
        <p:nvSpPr>
          <p:cNvPr id="615" name="Google Shape;615;p9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Broken Authentication - Node</a:t>
            </a:r>
            <a:endParaRPr/>
          </a:p>
        </p:txBody>
      </p:sp>
      <p:pic>
        <p:nvPicPr>
          <p:cNvPr id="616" name="Google Shape;616;p99"/>
          <p:cNvPicPr preferRelativeResize="0"/>
          <p:nvPr/>
        </p:nvPicPr>
        <p:blipFill>
          <a:blip r:embed="rId3">
            <a:alphaModFix/>
          </a:blip>
          <a:stretch>
            <a:fillRect/>
          </a:stretch>
        </p:blipFill>
        <p:spPr>
          <a:xfrm>
            <a:off x="919663" y="1017725"/>
            <a:ext cx="7304675" cy="3973175"/>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0" name="Shape 620"/>
        <p:cNvGrpSpPr/>
        <p:nvPr/>
      </p:nvGrpSpPr>
      <p:grpSpPr>
        <a:xfrm>
          <a:off x="0" y="0"/>
          <a:ext cx="0" cy="0"/>
          <a:chOff x="0" y="0"/>
          <a:chExt cx="0" cy="0"/>
        </a:xfrm>
      </p:grpSpPr>
      <p:sp>
        <p:nvSpPr>
          <p:cNvPr id="621" name="Google Shape;621;p10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Authentication Review Checklist</a:t>
            </a:r>
            <a:endParaRPr/>
          </a:p>
        </p:txBody>
      </p:sp>
      <p:sp>
        <p:nvSpPr>
          <p:cNvPr id="622" name="Google Shape;622;p10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55600" lvl="0" marL="457200" marR="0" rtl="0" algn="l">
              <a:lnSpc>
                <a:spcPct val="115000"/>
              </a:lnSpc>
              <a:spcBef>
                <a:spcPts val="0"/>
              </a:spcBef>
              <a:spcAft>
                <a:spcPts val="0"/>
              </a:spcAft>
              <a:buClr>
                <a:schemeClr val="accent3"/>
              </a:buClr>
              <a:buSzPts val="2000"/>
              <a:buFont typeface="Proxima Nova"/>
              <a:buChar char="●"/>
            </a:pPr>
            <a:r>
              <a:rPr lang="en" sz="2000"/>
              <a:t>What are the different authentication flows?</a:t>
            </a:r>
            <a:endParaRPr sz="2000"/>
          </a:p>
          <a:p>
            <a:pPr indent="-330200" lvl="1" marL="914400" marR="0" rtl="0" algn="l">
              <a:lnSpc>
                <a:spcPct val="115000"/>
              </a:lnSpc>
              <a:spcBef>
                <a:spcPts val="0"/>
              </a:spcBef>
              <a:spcAft>
                <a:spcPts val="0"/>
              </a:spcAft>
              <a:buSzPts val="1600"/>
              <a:buChar char="○"/>
            </a:pPr>
            <a:r>
              <a:rPr lang="en" sz="1600"/>
              <a:t>User Login</a:t>
            </a:r>
            <a:endParaRPr sz="1600"/>
          </a:p>
          <a:p>
            <a:pPr indent="-330200" lvl="1" marL="914400" marR="0" rtl="0" algn="l">
              <a:lnSpc>
                <a:spcPct val="115000"/>
              </a:lnSpc>
              <a:spcBef>
                <a:spcPts val="0"/>
              </a:spcBef>
              <a:spcAft>
                <a:spcPts val="0"/>
              </a:spcAft>
              <a:buSzPts val="1600"/>
              <a:buChar char="○"/>
            </a:pPr>
            <a:r>
              <a:rPr lang="en" sz="1600"/>
              <a:t>User Registration</a:t>
            </a:r>
            <a:endParaRPr sz="1600"/>
          </a:p>
          <a:p>
            <a:pPr indent="-330200" lvl="1" marL="914400" marR="0" rtl="0" algn="l">
              <a:lnSpc>
                <a:spcPct val="115000"/>
              </a:lnSpc>
              <a:spcBef>
                <a:spcPts val="0"/>
              </a:spcBef>
              <a:spcAft>
                <a:spcPts val="0"/>
              </a:spcAft>
              <a:buSzPts val="1600"/>
              <a:buChar char="○"/>
            </a:pPr>
            <a:r>
              <a:rPr lang="en" sz="1600"/>
              <a:t>Forgot Password</a:t>
            </a:r>
            <a:endParaRPr sz="1600"/>
          </a:p>
          <a:p>
            <a:pPr indent="-355600" lvl="0" marL="457200" marR="0" rtl="0" algn="l">
              <a:lnSpc>
                <a:spcPct val="115000"/>
              </a:lnSpc>
              <a:spcBef>
                <a:spcPts val="0"/>
              </a:spcBef>
              <a:spcAft>
                <a:spcPts val="0"/>
              </a:spcAft>
              <a:buClr>
                <a:schemeClr val="accent3"/>
              </a:buClr>
              <a:buSzPts val="2000"/>
              <a:buFont typeface="Proxima Nova"/>
              <a:buChar char="●"/>
            </a:pPr>
            <a:r>
              <a:rPr lang="en" sz="2000"/>
              <a:t>How are users identified? What information do they have to provide?</a:t>
            </a:r>
            <a:endParaRPr sz="2000"/>
          </a:p>
          <a:p>
            <a:pPr indent="-330200" lvl="1" marL="914400" marR="0" rtl="0" algn="l">
              <a:lnSpc>
                <a:spcPct val="115000"/>
              </a:lnSpc>
              <a:spcBef>
                <a:spcPts val="0"/>
              </a:spcBef>
              <a:spcAft>
                <a:spcPts val="0"/>
              </a:spcAft>
              <a:buSzPts val="1600"/>
              <a:buChar char="○"/>
            </a:pPr>
            <a:r>
              <a:rPr lang="en" sz="1600"/>
              <a:t>Username, email, password, 2fa token, etc.</a:t>
            </a:r>
            <a:endParaRPr sz="1600"/>
          </a:p>
          <a:p>
            <a:pPr indent="-355600" lvl="0" marL="457200" marR="0" rtl="0" algn="l">
              <a:lnSpc>
                <a:spcPct val="115000"/>
              </a:lnSpc>
              <a:spcBef>
                <a:spcPts val="0"/>
              </a:spcBef>
              <a:spcAft>
                <a:spcPts val="0"/>
              </a:spcAft>
              <a:buClr>
                <a:schemeClr val="accent3"/>
              </a:buClr>
              <a:buSzPts val="2000"/>
              <a:buFont typeface="Proxima Nova"/>
              <a:buChar char="●"/>
            </a:pPr>
            <a:r>
              <a:rPr lang="en" sz="2000"/>
              <a:t>How is authentication handled on each application endpoint?</a:t>
            </a:r>
            <a:endParaRPr sz="2000"/>
          </a:p>
          <a:p>
            <a:pPr indent="-355600" lvl="1" marL="914400" marR="0" rtl="0" algn="l">
              <a:lnSpc>
                <a:spcPct val="115000"/>
              </a:lnSpc>
              <a:spcBef>
                <a:spcPts val="0"/>
              </a:spcBef>
              <a:spcAft>
                <a:spcPts val="0"/>
              </a:spcAft>
              <a:buClr>
                <a:schemeClr val="accent3"/>
              </a:buClr>
              <a:buSzPts val="2000"/>
              <a:buFont typeface="Proxima Nova"/>
              <a:buChar char="○"/>
            </a:pPr>
            <a:r>
              <a:rPr lang="en" sz="1600"/>
              <a:t>Sensitive endpoints should require authentication</a:t>
            </a:r>
            <a:endParaRPr sz="1600"/>
          </a:p>
          <a:p>
            <a:pPr indent="-355600" lvl="0" marL="457200" rtl="0" algn="l">
              <a:spcBef>
                <a:spcPts val="0"/>
              </a:spcBef>
              <a:spcAft>
                <a:spcPts val="0"/>
              </a:spcAft>
              <a:buSzPts val="2000"/>
              <a:buChar char="●"/>
            </a:pPr>
            <a:r>
              <a:rPr lang="en" sz="2000"/>
              <a:t>Are there any hard-coded accounts?</a:t>
            </a:r>
            <a:endParaRPr sz="2000"/>
          </a:p>
          <a:p>
            <a:pPr indent="-355600" lvl="0" marL="457200" rtl="0" algn="l">
              <a:spcBef>
                <a:spcPts val="0"/>
              </a:spcBef>
              <a:spcAft>
                <a:spcPts val="0"/>
              </a:spcAft>
              <a:buSzPts val="2000"/>
              <a:buChar char="●"/>
            </a:pPr>
            <a:r>
              <a:rPr lang="en" sz="2000"/>
              <a:t>Does application allow for easily-guessed, default, or common passwords?</a:t>
            </a:r>
            <a:endParaRPr sz="2000"/>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6" name="Shape 626"/>
        <p:cNvGrpSpPr/>
        <p:nvPr/>
      </p:nvGrpSpPr>
      <p:grpSpPr>
        <a:xfrm>
          <a:off x="0" y="0"/>
          <a:ext cx="0" cy="0"/>
          <a:chOff x="0" y="0"/>
          <a:chExt cx="0" cy="0"/>
        </a:xfrm>
      </p:grpSpPr>
      <p:sp>
        <p:nvSpPr>
          <p:cNvPr id="627" name="Google Shape;627;p10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Authentication Review Checklist</a:t>
            </a:r>
            <a:endParaRPr/>
          </a:p>
        </p:txBody>
      </p:sp>
      <p:sp>
        <p:nvSpPr>
          <p:cNvPr id="628" name="Google Shape;628;p10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9250" lvl="0" marL="457200" rtl="0" algn="l">
              <a:spcBef>
                <a:spcPts val="0"/>
              </a:spcBef>
              <a:spcAft>
                <a:spcPts val="0"/>
              </a:spcAft>
              <a:buSzPts val="1900"/>
              <a:buChar char="●"/>
            </a:pPr>
            <a:r>
              <a:rPr lang="en" sz="1900"/>
              <a:t>How are usernames determined, what naming conventions?</a:t>
            </a:r>
            <a:endParaRPr sz="1900"/>
          </a:p>
          <a:p>
            <a:pPr indent="-323850" lvl="1" marL="914400" rtl="0" algn="l">
              <a:spcBef>
                <a:spcPts val="0"/>
              </a:spcBef>
              <a:spcAft>
                <a:spcPts val="0"/>
              </a:spcAft>
              <a:buSzPts val="1500"/>
              <a:buChar char="○"/>
            </a:pPr>
            <a:r>
              <a:rPr lang="en" sz="1500"/>
              <a:t>Does registration allow for easy enumeration?</a:t>
            </a:r>
            <a:endParaRPr sz="1500"/>
          </a:p>
          <a:p>
            <a:pPr indent="-349250" lvl="0" marL="457200" rtl="0" algn="l">
              <a:spcBef>
                <a:spcPts val="0"/>
              </a:spcBef>
              <a:spcAft>
                <a:spcPts val="0"/>
              </a:spcAft>
              <a:buSzPts val="1900"/>
              <a:buChar char="●"/>
            </a:pPr>
            <a:r>
              <a:rPr lang="en" sz="1900"/>
              <a:t>Does the application allow for account enumeration through server responses or information disclosure?</a:t>
            </a:r>
            <a:endParaRPr sz="1900"/>
          </a:p>
          <a:p>
            <a:pPr indent="-323850" lvl="1" marL="914400" rtl="0" algn="l">
              <a:spcBef>
                <a:spcPts val="0"/>
              </a:spcBef>
              <a:spcAft>
                <a:spcPts val="0"/>
              </a:spcAft>
              <a:buSzPts val="1500"/>
              <a:buChar char="○"/>
            </a:pPr>
            <a:r>
              <a:rPr lang="en" sz="1500"/>
              <a:t>login/registration/forgot password flows</a:t>
            </a:r>
            <a:endParaRPr sz="1500"/>
          </a:p>
          <a:p>
            <a:pPr indent="-349250" lvl="0" marL="457200" rtl="0" algn="l">
              <a:spcBef>
                <a:spcPts val="0"/>
              </a:spcBef>
              <a:spcAft>
                <a:spcPts val="0"/>
              </a:spcAft>
              <a:buSzPts val="1900"/>
              <a:buChar char="●"/>
            </a:pPr>
            <a:r>
              <a:rPr lang="en" sz="1900"/>
              <a:t>Are user credentials protected in the data store using modern password hashing algorithms?</a:t>
            </a:r>
            <a:endParaRPr sz="1900"/>
          </a:p>
          <a:p>
            <a:pPr indent="-349250" lvl="0" marL="457200" rtl="0" algn="l">
              <a:spcBef>
                <a:spcPts val="0"/>
              </a:spcBef>
              <a:spcAft>
                <a:spcPts val="0"/>
              </a:spcAft>
              <a:buSzPts val="1900"/>
              <a:buChar char="●"/>
            </a:pPr>
            <a:r>
              <a:rPr lang="en" sz="1900"/>
              <a:t>Are security policies are configurable via environment variables and not hard-coded?</a:t>
            </a:r>
            <a:endParaRPr sz="1900"/>
          </a:p>
          <a:p>
            <a:pPr indent="-349250" lvl="0" marL="457200" rtl="0" algn="l">
              <a:spcBef>
                <a:spcPts val="0"/>
              </a:spcBef>
              <a:spcAft>
                <a:spcPts val="0"/>
              </a:spcAft>
              <a:buSzPts val="1900"/>
              <a:buChar char="●"/>
            </a:pPr>
            <a:r>
              <a:rPr lang="en" sz="1900"/>
              <a:t>What standard security frameworks are used?</a:t>
            </a:r>
            <a:endParaRPr sz="1900"/>
          </a:p>
          <a:p>
            <a:pPr indent="-323850" lvl="1" marL="914400" rtl="0" algn="l">
              <a:spcBef>
                <a:spcPts val="0"/>
              </a:spcBef>
              <a:spcAft>
                <a:spcPts val="0"/>
              </a:spcAft>
              <a:buSzPts val="1500"/>
              <a:buChar char="○"/>
            </a:pPr>
            <a:r>
              <a:rPr lang="en" sz="1500"/>
              <a:t>Is there code specific to the application, especially when dealing with password storage?</a:t>
            </a:r>
            <a:endParaRPr sz="15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 name="Shape 109"/>
        <p:cNvGrpSpPr/>
        <p:nvPr/>
      </p:nvGrpSpPr>
      <p:grpSpPr>
        <a:xfrm>
          <a:off x="0" y="0"/>
          <a:ext cx="0" cy="0"/>
          <a:chOff x="0" y="0"/>
          <a:chExt cx="0" cy="0"/>
        </a:xfrm>
      </p:grpSpPr>
      <p:sp>
        <p:nvSpPr>
          <p:cNvPr id="110" name="Google Shape;110;p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Let’s talk about approach</a:t>
            </a:r>
            <a:endParaRPr/>
          </a:p>
        </p:txBody>
      </p:sp>
      <p:pic>
        <p:nvPicPr>
          <p:cNvPr id="111" name="Google Shape;111;p21"/>
          <p:cNvPicPr preferRelativeResize="0"/>
          <p:nvPr/>
        </p:nvPicPr>
        <p:blipFill>
          <a:blip r:embed="rId3">
            <a:alphaModFix/>
          </a:blip>
          <a:stretch>
            <a:fillRect/>
          </a:stretch>
        </p:blipFill>
        <p:spPr>
          <a:xfrm>
            <a:off x="1254963" y="1165400"/>
            <a:ext cx="6634074" cy="3731675"/>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2" name="Shape 632"/>
        <p:cNvGrpSpPr/>
        <p:nvPr/>
      </p:nvGrpSpPr>
      <p:grpSpPr>
        <a:xfrm>
          <a:off x="0" y="0"/>
          <a:ext cx="0" cy="0"/>
          <a:chOff x="0" y="0"/>
          <a:chExt cx="0" cy="0"/>
        </a:xfrm>
      </p:grpSpPr>
      <p:sp>
        <p:nvSpPr>
          <p:cNvPr id="633" name="Google Shape;633;p10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Authentication Review Checklist</a:t>
            </a:r>
            <a:endParaRPr/>
          </a:p>
        </p:txBody>
      </p:sp>
      <p:sp>
        <p:nvSpPr>
          <p:cNvPr id="634" name="Google Shape;634;p10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9250" lvl="0" marL="457200" rtl="0" algn="l">
              <a:spcBef>
                <a:spcPts val="0"/>
              </a:spcBef>
              <a:spcAft>
                <a:spcPts val="0"/>
              </a:spcAft>
              <a:buSzPts val="1900"/>
              <a:buChar char="●"/>
            </a:pPr>
            <a:r>
              <a:rPr lang="en" sz="1900"/>
              <a:t>How are user management events such as authentication failures, password resets, password changes, account lockout and disabled accounts handled?</a:t>
            </a:r>
            <a:endParaRPr sz="1900"/>
          </a:p>
          <a:p>
            <a:pPr indent="-349250" lvl="0" marL="457200" rtl="0" algn="l">
              <a:spcBef>
                <a:spcPts val="0"/>
              </a:spcBef>
              <a:spcAft>
                <a:spcPts val="0"/>
              </a:spcAft>
              <a:buSzPts val="1900"/>
              <a:buChar char="●"/>
            </a:pPr>
            <a:r>
              <a:rPr lang="en" sz="1900"/>
              <a:t>Are suspicious event handling such as multiple failed login attempts, session replay and attempted access to restricted resources handled properly?</a:t>
            </a:r>
            <a:endParaRPr sz="1900"/>
          </a:p>
          <a:p>
            <a:pPr indent="-349250" lvl="0" marL="457200" rtl="0" algn="l">
              <a:spcBef>
                <a:spcPts val="0"/>
              </a:spcBef>
              <a:spcAft>
                <a:spcPts val="0"/>
              </a:spcAft>
              <a:buSzPts val="1900"/>
              <a:buChar char="●"/>
            </a:pPr>
            <a:r>
              <a:rPr lang="en" sz="1900"/>
              <a:t>Does the application implement strong password policies?</a:t>
            </a:r>
            <a:endParaRPr sz="1900"/>
          </a:p>
          <a:p>
            <a:pPr indent="-349250" lvl="0" marL="457200" rtl="0" algn="l">
              <a:spcBef>
                <a:spcPts val="0"/>
              </a:spcBef>
              <a:spcAft>
                <a:spcPts val="0"/>
              </a:spcAft>
              <a:buSzPts val="1900"/>
              <a:buChar char="●"/>
            </a:pPr>
            <a:r>
              <a:rPr lang="en" sz="1900"/>
              <a:t>Are authentication credentials being passed using technologies that could be cached (HTTP GET, lack of proper cache-control settings)?</a:t>
            </a:r>
            <a:endParaRPr sz="1900"/>
          </a:p>
          <a:p>
            <a:pPr indent="-349250" lvl="0" marL="457200" rtl="0" algn="l">
              <a:spcBef>
                <a:spcPts val="0"/>
              </a:spcBef>
              <a:spcAft>
                <a:spcPts val="0"/>
              </a:spcAft>
              <a:buSzPts val="1900"/>
              <a:buChar char="●"/>
            </a:pPr>
            <a:r>
              <a:rPr lang="en" sz="1900"/>
              <a:t>If applicable, are encryption mechanisms in place during authentication for secure communications (TLS, etc)?</a:t>
            </a:r>
            <a:endParaRPr sz="1900"/>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8" name="Shape 638"/>
        <p:cNvGrpSpPr/>
        <p:nvPr/>
      </p:nvGrpSpPr>
      <p:grpSpPr>
        <a:xfrm>
          <a:off x="0" y="0"/>
          <a:ext cx="0" cy="0"/>
          <a:chOff x="0" y="0"/>
          <a:chExt cx="0" cy="0"/>
        </a:xfrm>
      </p:grpSpPr>
      <p:sp>
        <p:nvSpPr>
          <p:cNvPr id="639" name="Google Shape;639;p10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Authentication Review Checklist (Registration)</a:t>
            </a:r>
            <a:endParaRPr/>
          </a:p>
        </p:txBody>
      </p:sp>
      <p:sp>
        <p:nvSpPr>
          <p:cNvPr id="640" name="Google Shape;640;p10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 sz="2000"/>
              <a:t>Are limits on application access, such as geographical boundaries, enforced properly?</a:t>
            </a:r>
            <a:endParaRPr sz="2000"/>
          </a:p>
          <a:p>
            <a:pPr indent="-355600" lvl="0" marL="457200" rtl="0" algn="l">
              <a:spcBef>
                <a:spcPts val="0"/>
              </a:spcBef>
              <a:spcAft>
                <a:spcPts val="0"/>
              </a:spcAft>
              <a:buSzPts val="2000"/>
              <a:buChar char="●"/>
            </a:pPr>
            <a:r>
              <a:rPr lang="en" sz="2000"/>
              <a:t>Is there a manual approval process or is access granted automatically?</a:t>
            </a:r>
            <a:endParaRPr sz="2000"/>
          </a:p>
          <a:p>
            <a:pPr indent="-330200" lvl="1" marL="914400" rtl="0" algn="l">
              <a:spcBef>
                <a:spcPts val="0"/>
              </a:spcBef>
              <a:spcAft>
                <a:spcPts val="0"/>
              </a:spcAft>
              <a:buSzPts val="1600"/>
              <a:buChar char="○"/>
            </a:pPr>
            <a:r>
              <a:rPr lang="en" sz="1600"/>
              <a:t>Can the automated process be abused or bypassed using scripting or brute-forcing?</a:t>
            </a:r>
            <a:endParaRPr sz="1600"/>
          </a:p>
          <a:p>
            <a:pPr indent="-355600" lvl="0" marL="457200" rtl="0" algn="l">
              <a:spcBef>
                <a:spcPts val="0"/>
              </a:spcBef>
              <a:spcAft>
                <a:spcPts val="0"/>
              </a:spcAft>
              <a:buSzPts val="2000"/>
              <a:buChar char="●"/>
            </a:pPr>
            <a:r>
              <a:rPr lang="en" sz="2000"/>
              <a:t>In cases where a validation email and link are required, how are the tokens generated?</a:t>
            </a:r>
            <a:endParaRPr sz="2000"/>
          </a:p>
          <a:p>
            <a:pPr indent="-355600" lvl="0" marL="457200" rtl="0" algn="l">
              <a:spcBef>
                <a:spcPts val="0"/>
              </a:spcBef>
              <a:spcAft>
                <a:spcPts val="0"/>
              </a:spcAft>
              <a:buSzPts val="2000"/>
              <a:buChar char="●"/>
            </a:pPr>
            <a:r>
              <a:rPr lang="en" sz="2000"/>
              <a:t>Can users elevate their initial access via mass assignment or business-logic bypasses?</a:t>
            </a:r>
            <a:endParaRPr sz="2000"/>
          </a:p>
          <a:p>
            <a:pPr indent="-355600" lvl="0" marL="457200" rtl="0" algn="l">
              <a:spcBef>
                <a:spcPts val="0"/>
              </a:spcBef>
              <a:spcAft>
                <a:spcPts val="0"/>
              </a:spcAft>
              <a:buSzPts val="2000"/>
              <a:buChar char="●"/>
            </a:pPr>
            <a:r>
              <a:rPr lang="en" sz="2000"/>
              <a:t>Are files and objects owned by a user removed or archived?</a:t>
            </a:r>
            <a:endParaRPr sz="2000"/>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4" name="Shape 644"/>
        <p:cNvGrpSpPr/>
        <p:nvPr/>
      </p:nvGrpSpPr>
      <p:grpSpPr>
        <a:xfrm>
          <a:off x="0" y="0"/>
          <a:ext cx="0" cy="0"/>
          <a:chOff x="0" y="0"/>
          <a:chExt cx="0" cy="0"/>
        </a:xfrm>
      </p:grpSpPr>
      <p:sp>
        <p:nvSpPr>
          <p:cNvPr id="645" name="Google Shape;645;p10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Authentication Review Checklist (Sessions)</a:t>
            </a:r>
            <a:endParaRPr/>
          </a:p>
        </p:txBody>
      </p:sp>
      <p:sp>
        <p:nvSpPr>
          <p:cNvPr id="646" name="Google Shape;646;p10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74650" lvl="0" marL="457200" rtl="0" algn="l">
              <a:spcBef>
                <a:spcPts val="0"/>
              </a:spcBef>
              <a:spcAft>
                <a:spcPts val="0"/>
              </a:spcAft>
              <a:buSzPts val="2300"/>
              <a:buChar char="●"/>
            </a:pPr>
            <a:r>
              <a:rPr lang="en" sz="2300"/>
              <a:t>Are encryption and hashing used properly?</a:t>
            </a:r>
            <a:endParaRPr sz="2300"/>
          </a:p>
          <a:p>
            <a:pPr indent="-374650" lvl="0" marL="457200" rtl="0" algn="l">
              <a:spcBef>
                <a:spcPts val="0"/>
              </a:spcBef>
              <a:spcAft>
                <a:spcPts val="0"/>
              </a:spcAft>
              <a:buSzPts val="2300"/>
              <a:buChar char="●"/>
            </a:pPr>
            <a:r>
              <a:rPr lang="en" sz="2300"/>
              <a:t>Do encryption protocols use strong algorithms and industry-standard key lengths?</a:t>
            </a:r>
            <a:endParaRPr sz="2300"/>
          </a:p>
          <a:p>
            <a:pPr indent="-374650" lvl="0" marL="457200" rtl="0" algn="l">
              <a:spcBef>
                <a:spcPts val="0"/>
              </a:spcBef>
              <a:spcAft>
                <a:spcPts val="0"/>
              </a:spcAft>
              <a:buSzPts val="2300"/>
              <a:buChar char="●"/>
            </a:pPr>
            <a:r>
              <a:rPr lang="en" sz="2300"/>
              <a:t>Are authentication tokens set with time limits?</a:t>
            </a:r>
            <a:endParaRPr sz="2300"/>
          </a:p>
          <a:p>
            <a:pPr indent="-374650" lvl="0" marL="457200" rtl="0" algn="l">
              <a:spcBef>
                <a:spcPts val="0"/>
              </a:spcBef>
              <a:spcAft>
                <a:spcPts val="0"/>
              </a:spcAft>
              <a:buSzPts val="2300"/>
              <a:buChar char="●"/>
            </a:pPr>
            <a:r>
              <a:rPr lang="en" sz="2300"/>
              <a:t>Are cookies security </a:t>
            </a:r>
            <a:r>
              <a:rPr lang="en" sz="2300"/>
              <a:t>parameters</a:t>
            </a:r>
            <a:r>
              <a:rPr lang="en" sz="2300"/>
              <a:t> set properly (e.g. Secure, HTTPOnly, path)?</a:t>
            </a:r>
            <a:endParaRPr sz="2300"/>
          </a:p>
          <a:p>
            <a:pPr indent="-374650" lvl="0" marL="457200" rtl="0" algn="l">
              <a:spcBef>
                <a:spcPts val="0"/>
              </a:spcBef>
              <a:spcAft>
                <a:spcPts val="0"/>
              </a:spcAft>
              <a:buSzPts val="2300"/>
              <a:buChar char="●"/>
            </a:pPr>
            <a:r>
              <a:rPr lang="en" sz="2300"/>
              <a:t>Are session IDs sent over a secure channel?</a:t>
            </a:r>
            <a:endParaRPr sz="2300"/>
          </a:p>
          <a:p>
            <a:pPr indent="-374650" lvl="0" marL="457200" rtl="0" algn="l">
              <a:spcBef>
                <a:spcPts val="0"/>
              </a:spcBef>
              <a:spcAft>
                <a:spcPts val="0"/>
              </a:spcAft>
              <a:buSzPts val="2300"/>
              <a:buChar char="●"/>
            </a:pPr>
            <a:r>
              <a:rPr lang="en" sz="2300"/>
              <a:t>Are session IDs invalidated before a new login is made?</a:t>
            </a:r>
            <a:endParaRPr sz="2300"/>
          </a:p>
          <a:p>
            <a:pPr indent="-374650" lvl="0" marL="457200" rtl="0" algn="l">
              <a:spcBef>
                <a:spcPts val="0"/>
              </a:spcBef>
              <a:spcAft>
                <a:spcPts val="0"/>
              </a:spcAft>
              <a:buSzPts val="2300"/>
              <a:buChar char="●"/>
            </a:pPr>
            <a:r>
              <a:rPr lang="en" sz="2300"/>
              <a:t>Are CSRF tokens set for all authentication requests?</a:t>
            </a:r>
            <a:endParaRPr sz="2300"/>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0" name="Shape 650"/>
        <p:cNvGrpSpPr/>
        <p:nvPr/>
      </p:nvGrpSpPr>
      <p:grpSpPr>
        <a:xfrm>
          <a:off x="0" y="0"/>
          <a:ext cx="0" cy="0"/>
          <a:chOff x="0" y="0"/>
          <a:chExt cx="0" cy="0"/>
        </a:xfrm>
      </p:grpSpPr>
      <p:sp>
        <p:nvSpPr>
          <p:cNvPr id="651" name="Google Shape;651;p10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User Enumeration - Node</a:t>
            </a:r>
            <a:endParaRPr/>
          </a:p>
        </p:txBody>
      </p:sp>
      <p:pic>
        <p:nvPicPr>
          <p:cNvPr id="652" name="Google Shape;652;p105"/>
          <p:cNvPicPr preferRelativeResize="0"/>
          <p:nvPr/>
        </p:nvPicPr>
        <p:blipFill>
          <a:blip r:embed="rId3">
            <a:alphaModFix/>
          </a:blip>
          <a:stretch>
            <a:fillRect/>
          </a:stretch>
        </p:blipFill>
        <p:spPr>
          <a:xfrm>
            <a:off x="595900" y="1017725"/>
            <a:ext cx="7952200" cy="3865650"/>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6" name="Shape 656"/>
        <p:cNvGrpSpPr/>
        <p:nvPr/>
      </p:nvGrpSpPr>
      <p:grpSpPr>
        <a:xfrm>
          <a:off x="0" y="0"/>
          <a:ext cx="0" cy="0"/>
          <a:chOff x="0" y="0"/>
          <a:chExt cx="0" cy="0"/>
        </a:xfrm>
      </p:grpSpPr>
      <p:sp>
        <p:nvSpPr>
          <p:cNvPr id="657" name="Google Shape;657;p10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User Enumeration - Django</a:t>
            </a:r>
            <a:endParaRPr/>
          </a:p>
        </p:txBody>
      </p:sp>
      <p:pic>
        <p:nvPicPr>
          <p:cNvPr id="658" name="Google Shape;658;p106"/>
          <p:cNvPicPr preferRelativeResize="0"/>
          <p:nvPr/>
        </p:nvPicPr>
        <p:blipFill>
          <a:blip r:embed="rId3">
            <a:alphaModFix/>
          </a:blip>
          <a:stretch>
            <a:fillRect/>
          </a:stretch>
        </p:blipFill>
        <p:spPr>
          <a:xfrm>
            <a:off x="846275" y="1017725"/>
            <a:ext cx="7451449" cy="3991125"/>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2" name="Shape 662"/>
        <p:cNvGrpSpPr/>
        <p:nvPr/>
      </p:nvGrpSpPr>
      <p:grpSpPr>
        <a:xfrm>
          <a:off x="0" y="0"/>
          <a:ext cx="0" cy="0"/>
          <a:chOff x="0" y="0"/>
          <a:chExt cx="0" cy="0"/>
        </a:xfrm>
      </p:grpSpPr>
      <p:sp>
        <p:nvSpPr>
          <p:cNvPr id="663" name="Google Shape;663;p107"/>
          <p:cNvSpPr txBox="1"/>
          <p:nvPr>
            <p:ph type="title"/>
          </p:nvPr>
        </p:nvSpPr>
        <p:spPr>
          <a:xfrm>
            <a:off x="265500" y="1205825"/>
            <a:ext cx="4045200" cy="1509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Authentication</a:t>
            </a:r>
            <a:endParaRPr/>
          </a:p>
        </p:txBody>
      </p:sp>
      <p:sp>
        <p:nvSpPr>
          <p:cNvPr id="664" name="Google Shape;664;p107"/>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0" lvl="0" marL="0" rtl="0" algn="l">
              <a:spcBef>
                <a:spcPts val="0"/>
              </a:spcBef>
              <a:spcAft>
                <a:spcPts val="1600"/>
              </a:spcAft>
              <a:buNone/>
            </a:pPr>
            <a:r>
              <a:t/>
            </a:r>
            <a:endParaRPr/>
          </a:p>
        </p:txBody>
      </p:sp>
      <p:sp>
        <p:nvSpPr>
          <p:cNvPr id="665" name="Google Shape;665;p107"/>
          <p:cNvSpPr txBox="1"/>
          <p:nvPr>
            <p:ph idx="1" type="subTitle"/>
          </p:nvPr>
        </p:nvSpPr>
        <p:spPr>
          <a:xfrm>
            <a:off x="265500" y="2769001"/>
            <a:ext cx="4045200" cy="1345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Exercise Socrates</a:t>
            </a:r>
            <a:endParaRPr/>
          </a:p>
          <a:p>
            <a:pPr indent="0" lvl="0" marL="0" rtl="0" algn="ctr">
              <a:spcBef>
                <a:spcPts val="0"/>
              </a:spcBef>
              <a:spcAft>
                <a:spcPts val="0"/>
              </a:spcAft>
              <a:buNone/>
            </a:pPr>
            <a:r>
              <a:t/>
            </a:r>
            <a:endParaRPr/>
          </a:p>
          <a:p>
            <a:pPr indent="0" lvl="0" marL="0" rtl="0" algn="ctr">
              <a:spcBef>
                <a:spcPts val="0"/>
              </a:spcBef>
              <a:spcAft>
                <a:spcPts val="0"/>
              </a:spcAft>
              <a:buNone/>
            </a:pPr>
            <a:r>
              <a:rPr lang="en"/>
              <a:t>How are users identified in the provided application?</a:t>
            </a:r>
            <a:endParaRPr/>
          </a:p>
          <a:p>
            <a:pPr indent="0" lvl="0" marL="0" rtl="0" algn="ctr">
              <a:spcBef>
                <a:spcPts val="0"/>
              </a:spcBef>
              <a:spcAft>
                <a:spcPts val="0"/>
              </a:spcAft>
              <a:buNone/>
            </a:pPr>
            <a:r>
              <a:rPr lang="en"/>
              <a:t>What checks should we be doing?</a:t>
            </a:r>
            <a:endParaRPr/>
          </a:p>
        </p:txBody>
      </p:sp>
      <p:pic>
        <p:nvPicPr>
          <p:cNvPr id="666" name="Google Shape;666;p107"/>
          <p:cNvPicPr preferRelativeResize="0"/>
          <p:nvPr/>
        </p:nvPicPr>
        <p:blipFill>
          <a:blip r:embed="rId3">
            <a:alphaModFix/>
          </a:blip>
          <a:stretch>
            <a:fillRect/>
          </a:stretch>
        </p:blipFill>
        <p:spPr>
          <a:xfrm>
            <a:off x="4772025" y="738175"/>
            <a:ext cx="4171950" cy="3667125"/>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0" name="Shape 670"/>
        <p:cNvGrpSpPr/>
        <p:nvPr/>
      </p:nvGrpSpPr>
      <p:grpSpPr>
        <a:xfrm>
          <a:off x="0" y="0"/>
          <a:ext cx="0" cy="0"/>
          <a:chOff x="0" y="0"/>
          <a:chExt cx="0" cy="0"/>
        </a:xfrm>
      </p:grpSpPr>
      <p:sp>
        <p:nvSpPr>
          <p:cNvPr id="671" name="Google Shape;671;p10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So-crates</a:t>
            </a:r>
            <a:r>
              <a:rPr lang="en"/>
              <a:t> Exercise - Post-Mortem</a:t>
            </a:r>
            <a:endParaRPr/>
          </a:p>
          <a:p>
            <a:pPr indent="0" lvl="0" marL="0" rtl="0" algn="l">
              <a:spcBef>
                <a:spcPts val="0"/>
              </a:spcBef>
              <a:spcAft>
                <a:spcPts val="0"/>
              </a:spcAft>
              <a:buNone/>
            </a:pPr>
            <a:r>
              <a:t/>
            </a:r>
            <a:endParaRPr/>
          </a:p>
        </p:txBody>
      </p:sp>
      <p:sp>
        <p:nvSpPr>
          <p:cNvPr id="672" name="Google Shape;672;p10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So what exactly are we looking for?</a:t>
            </a:r>
            <a:endParaRPr/>
          </a:p>
          <a:p>
            <a:pPr indent="-317500" lvl="1" marL="914400" rtl="0" algn="l">
              <a:spcBef>
                <a:spcPts val="0"/>
              </a:spcBef>
              <a:spcAft>
                <a:spcPts val="0"/>
              </a:spcAft>
              <a:buSzPts val="1400"/>
              <a:buAutoNum type="alphaLcPeriod"/>
            </a:pPr>
            <a:r>
              <a:rPr lang="en"/>
              <a:t>./manage.py show_urls (django extensions have to be enabled).</a:t>
            </a:r>
            <a:endParaRPr/>
          </a:p>
        </p:txBody>
      </p:sp>
      <p:pic>
        <p:nvPicPr>
          <p:cNvPr id="673" name="Google Shape;673;p108"/>
          <p:cNvPicPr preferRelativeResize="0"/>
          <p:nvPr/>
        </p:nvPicPr>
        <p:blipFill>
          <a:blip r:embed="rId3">
            <a:alphaModFix/>
          </a:blip>
          <a:stretch>
            <a:fillRect/>
          </a:stretch>
        </p:blipFill>
        <p:spPr>
          <a:xfrm>
            <a:off x="615338" y="1874825"/>
            <a:ext cx="7913326" cy="3091824"/>
          </a:xfrm>
          <a:prstGeom prst="rect">
            <a:avLst/>
          </a:prstGeom>
          <a:noFill/>
          <a:ln>
            <a:noFill/>
          </a:ln>
        </p:spPr>
      </p:pic>
      <p:sp>
        <p:nvSpPr>
          <p:cNvPr id="674" name="Google Shape;674;p108"/>
          <p:cNvSpPr/>
          <p:nvPr/>
        </p:nvSpPr>
        <p:spPr>
          <a:xfrm>
            <a:off x="667500" y="2080975"/>
            <a:ext cx="6753300" cy="255300"/>
          </a:xfrm>
          <a:prstGeom prst="rect">
            <a:avLst/>
          </a:prstGeom>
          <a:noFill/>
          <a:ln cap="flat" cmpd="sng" w="285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108"/>
          <p:cNvSpPr/>
          <p:nvPr/>
        </p:nvSpPr>
        <p:spPr>
          <a:xfrm>
            <a:off x="667500" y="4127825"/>
            <a:ext cx="6085800" cy="255300"/>
          </a:xfrm>
          <a:prstGeom prst="rect">
            <a:avLst/>
          </a:prstGeom>
          <a:noFill/>
          <a:ln cap="flat" cmpd="sng" w="285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9" name="Shape 679"/>
        <p:cNvGrpSpPr/>
        <p:nvPr/>
      </p:nvGrpSpPr>
      <p:grpSpPr>
        <a:xfrm>
          <a:off x="0" y="0"/>
          <a:ext cx="0" cy="0"/>
          <a:chOff x="0" y="0"/>
          <a:chExt cx="0" cy="0"/>
        </a:xfrm>
      </p:grpSpPr>
      <p:sp>
        <p:nvSpPr>
          <p:cNvPr id="680" name="Google Shape;680;p10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So-crates Exercise - Post-Mortem</a:t>
            </a:r>
            <a:endParaRPr/>
          </a:p>
          <a:p>
            <a:pPr indent="0" lvl="0" marL="0" rtl="0" algn="l">
              <a:spcBef>
                <a:spcPts val="0"/>
              </a:spcBef>
              <a:spcAft>
                <a:spcPts val="0"/>
              </a:spcAft>
              <a:buNone/>
            </a:pPr>
            <a:r>
              <a:t/>
            </a:r>
            <a:endParaRPr/>
          </a:p>
        </p:txBody>
      </p:sp>
      <p:sp>
        <p:nvSpPr>
          <p:cNvPr id="681" name="Google Shape;681;p10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Where do they go?</a:t>
            </a:r>
            <a:endParaRPr/>
          </a:p>
          <a:p>
            <a:pPr indent="-317500" lvl="1" marL="914400" rtl="0" algn="l">
              <a:spcBef>
                <a:spcPts val="0"/>
              </a:spcBef>
              <a:spcAft>
                <a:spcPts val="0"/>
              </a:spcAft>
              <a:buSzPts val="1400"/>
              <a:buAutoNum type="alphaLcPeriod"/>
            </a:pPr>
            <a:r>
              <a:rPr i="1" lang="en"/>
              <a:t>intro/urls.py</a:t>
            </a:r>
            <a:r>
              <a:rPr lang="en"/>
              <a:t> has no references to login????</a:t>
            </a:r>
            <a:endParaRPr/>
          </a:p>
        </p:txBody>
      </p:sp>
      <p:pic>
        <p:nvPicPr>
          <p:cNvPr id="682" name="Google Shape;682;p109"/>
          <p:cNvPicPr preferRelativeResize="0"/>
          <p:nvPr/>
        </p:nvPicPr>
        <p:blipFill>
          <a:blip r:embed="rId3">
            <a:alphaModFix/>
          </a:blip>
          <a:stretch>
            <a:fillRect/>
          </a:stretch>
        </p:blipFill>
        <p:spPr>
          <a:xfrm>
            <a:off x="0" y="1921700"/>
            <a:ext cx="9143998" cy="2696250"/>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6" name="Shape 686"/>
        <p:cNvGrpSpPr/>
        <p:nvPr/>
      </p:nvGrpSpPr>
      <p:grpSpPr>
        <a:xfrm>
          <a:off x="0" y="0"/>
          <a:ext cx="0" cy="0"/>
          <a:chOff x="0" y="0"/>
          <a:chExt cx="0" cy="0"/>
        </a:xfrm>
      </p:grpSpPr>
      <p:sp>
        <p:nvSpPr>
          <p:cNvPr id="687" name="Google Shape;687;p11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So-crates Exercise - Post-Mortem</a:t>
            </a:r>
            <a:endParaRPr/>
          </a:p>
          <a:p>
            <a:pPr indent="0" lvl="0" marL="0" rtl="0" algn="l">
              <a:spcBef>
                <a:spcPts val="0"/>
              </a:spcBef>
              <a:spcAft>
                <a:spcPts val="0"/>
              </a:spcAft>
              <a:buNone/>
            </a:pPr>
            <a:r>
              <a:t/>
            </a:r>
            <a:endParaRPr/>
          </a:p>
        </p:txBody>
      </p:sp>
      <p:sp>
        <p:nvSpPr>
          <p:cNvPr id="688" name="Google Shape;688;p11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Either does </a:t>
            </a:r>
            <a:r>
              <a:rPr i="1" lang="en"/>
              <a:t>skea_django/urls.py</a:t>
            </a:r>
            <a:r>
              <a:rPr lang="en"/>
              <a:t> - but there is a reference to django.contrib.auth.urls</a:t>
            </a:r>
            <a:endParaRPr/>
          </a:p>
        </p:txBody>
      </p:sp>
      <p:pic>
        <p:nvPicPr>
          <p:cNvPr id="689" name="Google Shape;689;p110"/>
          <p:cNvPicPr preferRelativeResize="0"/>
          <p:nvPr/>
        </p:nvPicPr>
        <p:blipFill>
          <a:blip r:embed="rId3">
            <a:alphaModFix/>
          </a:blip>
          <a:stretch>
            <a:fillRect/>
          </a:stretch>
        </p:blipFill>
        <p:spPr>
          <a:xfrm>
            <a:off x="331563" y="1879049"/>
            <a:ext cx="8480875" cy="3142850"/>
          </a:xfrm>
          <a:prstGeom prst="rect">
            <a:avLst/>
          </a:prstGeom>
          <a:noFill/>
          <a:ln>
            <a:noFill/>
          </a:ln>
        </p:spPr>
      </p:pic>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3" name="Shape 693"/>
        <p:cNvGrpSpPr/>
        <p:nvPr/>
      </p:nvGrpSpPr>
      <p:grpSpPr>
        <a:xfrm>
          <a:off x="0" y="0"/>
          <a:ext cx="0" cy="0"/>
          <a:chOff x="0" y="0"/>
          <a:chExt cx="0" cy="0"/>
        </a:xfrm>
      </p:grpSpPr>
      <p:sp>
        <p:nvSpPr>
          <p:cNvPr id="694" name="Google Shape;694;p11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So-crates Exercise - Post-Mortem</a:t>
            </a:r>
            <a:endParaRPr/>
          </a:p>
          <a:p>
            <a:pPr indent="0" lvl="0" marL="0" rtl="0" algn="l">
              <a:spcBef>
                <a:spcPts val="0"/>
              </a:spcBef>
              <a:spcAft>
                <a:spcPts val="0"/>
              </a:spcAft>
              <a:buNone/>
            </a:pPr>
            <a:r>
              <a:t/>
            </a:r>
            <a:endParaRPr/>
          </a:p>
        </p:txBody>
      </p:sp>
      <p:sp>
        <p:nvSpPr>
          <p:cNvPr id="695" name="Google Shape;695;p11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Configuration documentation for django.contrib.auth leads us to </a:t>
            </a:r>
            <a:r>
              <a:rPr i="1" lang="en"/>
              <a:t>skea_django/settings.py</a:t>
            </a:r>
            <a:endParaRPr i="1"/>
          </a:p>
        </p:txBody>
      </p:sp>
      <p:pic>
        <p:nvPicPr>
          <p:cNvPr id="696" name="Google Shape;696;p111"/>
          <p:cNvPicPr preferRelativeResize="0"/>
          <p:nvPr/>
        </p:nvPicPr>
        <p:blipFill>
          <a:blip r:embed="rId3">
            <a:alphaModFix/>
          </a:blip>
          <a:stretch>
            <a:fillRect/>
          </a:stretch>
        </p:blipFill>
        <p:spPr>
          <a:xfrm>
            <a:off x="1022950" y="2327850"/>
            <a:ext cx="7098100" cy="24088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FF5252"/>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